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319" r:id="rId2"/>
    <p:sldId id="699" r:id="rId3"/>
    <p:sldId id="700" r:id="rId4"/>
    <p:sldId id="576" r:id="rId5"/>
    <p:sldId id="733" r:id="rId6"/>
    <p:sldId id="701" r:id="rId7"/>
    <p:sldId id="734" r:id="rId8"/>
    <p:sldId id="706" r:id="rId9"/>
    <p:sldId id="709" r:id="rId10"/>
    <p:sldId id="707" r:id="rId11"/>
    <p:sldId id="708" r:id="rId12"/>
    <p:sldId id="704" r:id="rId13"/>
    <p:sldId id="735" r:id="rId14"/>
    <p:sldId id="703" r:id="rId15"/>
    <p:sldId id="710" r:id="rId16"/>
    <p:sldId id="736" r:id="rId17"/>
    <p:sldId id="472" r:id="rId18"/>
    <p:sldId id="711" r:id="rId19"/>
    <p:sldId id="712" r:id="rId20"/>
    <p:sldId id="713" r:id="rId21"/>
    <p:sldId id="714" r:id="rId22"/>
    <p:sldId id="732" r:id="rId23"/>
    <p:sldId id="715" r:id="rId24"/>
    <p:sldId id="716" r:id="rId25"/>
    <p:sldId id="717" r:id="rId26"/>
    <p:sldId id="718" r:id="rId27"/>
    <p:sldId id="719" r:id="rId28"/>
    <p:sldId id="720" r:id="rId29"/>
    <p:sldId id="721" r:id="rId30"/>
    <p:sldId id="722" r:id="rId31"/>
    <p:sldId id="723" r:id="rId32"/>
    <p:sldId id="724" r:id="rId33"/>
    <p:sldId id="725" r:id="rId34"/>
    <p:sldId id="726" r:id="rId35"/>
    <p:sldId id="727" r:id="rId36"/>
    <p:sldId id="728" r:id="rId37"/>
    <p:sldId id="729" r:id="rId38"/>
    <p:sldId id="730" r:id="rId39"/>
    <p:sldId id="731" r:id="rId40"/>
    <p:sldId id="737" r:id="rId41"/>
    <p:sldId id="631" r:id="rId42"/>
    <p:sldId id="636" r:id="rId43"/>
    <p:sldId id="637" r:id="rId44"/>
    <p:sldId id="638" r:id="rId45"/>
    <p:sldId id="639" r:id="rId46"/>
    <p:sldId id="642" r:id="rId47"/>
    <p:sldId id="640" r:id="rId48"/>
    <p:sldId id="641" r:id="rId49"/>
    <p:sldId id="643" r:id="rId50"/>
    <p:sldId id="646" r:id="rId51"/>
    <p:sldId id="647" r:id="rId52"/>
    <p:sldId id="649" r:id="rId53"/>
    <p:sldId id="648" r:id="rId54"/>
    <p:sldId id="650" r:id="rId55"/>
    <p:sldId id="651" r:id="rId56"/>
    <p:sldId id="652" r:id="rId57"/>
    <p:sldId id="653" r:id="rId58"/>
    <p:sldId id="654" r:id="rId59"/>
    <p:sldId id="655" r:id="rId60"/>
    <p:sldId id="738" r:id="rId61"/>
  </p:sldIdLst>
  <p:sldSz cx="9144000" cy="6858000" type="screen4x3"/>
  <p:notesSz cx="6858000" cy="9144000"/>
  <p:defaultTextStyle>
    <a:defPPr>
      <a:defRPr lang="zh-CN"/>
    </a:defPPr>
    <a:lvl1pPr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1pPr>
    <a:lvl2pPr marL="4572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2pPr>
    <a:lvl3pPr marL="9144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3pPr>
    <a:lvl4pPr marL="13716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4pPr>
    <a:lvl5pPr marL="18288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5pPr>
    <a:lvl6pPr marL="2286000" algn="l" defTabSz="914400" rtl="0" eaLnBrk="1" latinLnBrk="0" hangingPunct="1">
      <a:defRPr sz="2000" b="1" kern="1200">
        <a:solidFill>
          <a:schemeClr val="tx1"/>
        </a:solidFill>
        <a:latin typeface="仿宋_GB2312" pitchFamily="49" charset="-122"/>
        <a:ea typeface="仿宋_GB2312" pitchFamily="49" charset="-122"/>
        <a:cs typeface="+mn-cs"/>
      </a:defRPr>
    </a:lvl6pPr>
    <a:lvl7pPr marL="2743200" algn="l" defTabSz="914400" rtl="0" eaLnBrk="1" latinLnBrk="0" hangingPunct="1">
      <a:defRPr sz="2000" b="1" kern="1200">
        <a:solidFill>
          <a:schemeClr val="tx1"/>
        </a:solidFill>
        <a:latin typeface="仿宋_GB2312" pitchFamily="49" charset="-122"/>
        <a:ea typeface="仿宋_GB2312" pitchFamily="49" charset="-122"/>
        <a:cs typeface="+mn-cs"/>
      </a:defRPr>
    </a:lvl7pPr>
    <a:lvl8pPr marL="3200400" algn="l" defTabSz="914400" rtl="0" eaLnBrk="1" latinLnBrk="0" hangingPunct="1">
      <a:defRPr sz="2000" b="1" kern="1200">
        <a:solidFill>
          <a:schemeClr val="tx1"/>
        </a:solidFill>
        <a:latin typeface="仿宋_GB2312" pitchFamily="49" charset="-122"/>
        <a:ea typeface="仿宋_GB2312" pitchFamily="49" charset="-122"/>
        <a:cs typeface="+mn-cs"/>
      </a:defRPr>
    </a:lvl8pPr>
    <a:lvl9pPr marL="3657600" algn="l" defTabSz="914400" rtl="0" eaLnBrk="1" latinLnBrk="0" hangingPunct="1">
      <a:defRPr sz="2000" b="1" kern="1200">
        <a:solidFill>
          <a:schemeClr val="tx1"/>
        </a:solidFill>
        <a:latin typeface="仿宋_GB2312" pitchFamily="49" charset="-122"/>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b" initials="bob" lastIdx="1" clrIdx="0">
    <p:extLst>
      <p:ext uri="{19B8F6BF-5375-455C-9EA6-DF929625EA0E}">
        <p15:presenceInfo xmlns:p15="http://schemas.microsoft.com/office/powerpoint/2012/main" userId="bo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0000FF"/>
    <a:srgbClr val="800000"/>
    <a:srgbClr val="990000"/>
    <a:srgbClr val="C04C04"/>
    <a:srgbClr val="33CC33"/>
    <a:srgbClr val="CC00FF"/>
    <a:srgbClr val="FEE3D2"/>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1" autoAdjust="0"/>
    <p:restoredTop sz="91824" autoAdjust="0"/>
  </p:normalViewPr>
  <p:slideViewPr>
    <p:cSldViewPr>
      <p:cViewPr varScale="1">
        <p:scale>
          <a:sx n="149" d="100"/>
          <a:sy n="149" d="100"/>
        </p:scale>
        <p:origin x="4680"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214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3" name="日期占位符 2">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b="0">
                <a:latin typeface="+mn-lt"/>
                <a:ea typeface="+mn-ea"/>
                <a:cs typeface="+mn-cs"/>
              </a:defRPr>
            </a:lvl1pPr>
          </a:lstStyle>
          <a:p>
            <a:pPr>
              <a:defRPr/>
            </a:pPr>
            <a:fld id="{BA202968-A12F-4FE4-8D44-D30AC87ADD91}" type="datetimeFigureOut">
              <a:rPr lang="zh-CN" altLang="en-US"/>
              <a:pPr>
                <a:defRPr/>
              </a:pPr>
              <a:t>2022/9/13</a:t>
            </a:fld>
            <a:endParaRPr lang="zh-CN" altLang="en-US"/>
          </a:p>
        </p:txBody>
      </p:sp>
      <p:sp>
        <p:nvSpPr>
          <p:cNvPr id="4" name="幻灯片图像占位符 3">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7" name="灯片编号占位符 6">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Calibri" pitchFamily="34" charset="0"/>
                <a:ea typeface="宋体" pitchFamily="2" charset="-122"/>
              </a:defRPr>
            </a:lvl1pPr>
          </a:lstStyle>
          <a:p>
            <a:pPr>
              <a:defRPr/>
            </a:pPr>
            <a:fld id="{775431AA-0E7E-4B48-8BFF-7B61E1422AA4}" type="slidenum">
              <a:rPr lang="zh-CN" altLang="en-US"/>
              <a:pPr>
                <a:defRPr/>
              </a:pPr>
              <a:t>‹#›</a:t>
            </a:fld>
            <a:endParaRPr lang="zh-CN" altLang="en-US"/>
          </a:p>
        </p:txBody>
      </p:sp>
    </p:spTree>
    <p:extLst>
      <p:ext uri="{BB962C8B-B14F-4D97-AF65-F5344CB8AC3E}">
        <p14:creationId xmlns:p14="http://schemas.microsoft.com/office/powerpoint/2010/main" val="35086370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40452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14</a:t>
            </a:fld>
            <a:endParaRPr lang="zh-CN" altLang="en-US"/>
          </a:p>
        </p:txBody>
      </p:sp>
    </p:spTree>
    <p:extLst>
      <p:ext uri="{BB962C8B-B14F-4D97-AF65-F5344CB8AC3E}">
        <p14:creationId xmlns:p14="http://schemas.microsoft.com/office/powerpoint/2010/main" val="3189564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75431AA-0E7E-4B48-8BFF-7B61E1422AA4}"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45908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36373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2113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980033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24</a:t>
            </a:fld>
            <a:endParaRPr lang="zh-CN" altLang="en-US"/>
          </a:p>
        </p:txBody>
      </p:sp>
    </p:spTree>
    <p:extLst>
      <p:ext uri="{BB962C8B-B14F-4D97-AF65-F5344CB8AC3E}">
        <p14:creationId xmlns:p14="http://schemas.microsoft.com/office/powerpoint/2010/main" val="3531610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25</a:t>
            </a:fld>
            <a:endParaRPr lang="zh-CN" altLang="en-US"/>
          </a:p>
        </p:txBody>
      </p:sp>
    </p:spTree>
    <p:extLst>
      <p:ext uri="{BB962C8B-B14F-4D97-AF65-F5344CB8AC3E}">
        <p14:creationId xmlns:p14="http://schemas.microsoft.com/office/powerpoint/2010/main" val="1437967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26</a:t>
            </a:fld>
            <a:endParaRPr lang="zh-CN" altLang="en-US"/>
          </a:p>
        </p:txBody>
      </p:sp>
    </p:spTree>
    <p:extLst>
      <p:ext uri="{BB962C8B-B14F-4D97-AF65-F5344CB8AC3E}">
        <p14:creationId xmlns:p14="http://schemas.microsoft.com/office/powerpoint/2010/main" val="1697959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27</a:t>
            </a:fld>
            <a:endParaRPr lang="zh-CN" altLang="en-US"/>
          </a:p>
        </p:txBody>
      </p:sp>
    </p:spTree>
    <p:extLst>
      <p:ext uri="{BB962C8B-B14F-4D97-AF65-F5344CB8AC3E}">
        <p14:creationId xmlns:p14="http://schemas.microsoft.com/office/powerpoint/2010/main" val="12799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46045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28</a:t>
            </a:fld>
            <a:endParaRPr lang="zh-CN" altLang="en-US"/>
          </a:p>
        </p:txBody>
      </p:sp>
    </p:spTree>
    <p:extLst>
      <p:ext uri="{BB962C8B-B14F-4D97-AF65-F5344CB8AC3E}">
        <p14:creationId xmlns:p14="http://schemas.microsoft.com/office/powerpoint/2010/main" val="3871940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29</a:t>
            </a:fld>
            <a:endParaRPr lang="zh-CN" altLang="en-US"/>
          </a:p>
        </p:txBody>
      </p:sp>
    </p:spTree>
    <p:extLst>
      <p:ext uri="{BB962C8B-B14F-4D97-AF65-F5344CB8AC3E}">
        <p14:creationId xmlns:p14="http://schemas.microsoft.com/office/powerpoint/2010/main" val="3560271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30</a:t>
            </a:fld>
            <a:endParaRPr lang="zh-CN" altLang="en-US"/>
          </a:p>
        </p:txBody>
      </p:sp>
    </p:spTree>
    <p:extLst>
      <p:ext uri="{BB962C8B-B14F-4D97-AF65-F5344CB8AC3E}">
        <p14:creationId xmlns:p14="http://schemas.microsoft.com/office/powerpoint/2010/main" val="816895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31</a:t>
            </a:fld>
            <a:endParaRPr lang="zh-CN" altLang="en-US"/>
          </a:p>
        </p:txBody>
      </p:sp>
    </p:spTree>
    <p:extLst>
      <p:ext uri="{BB962C8B-B14F-4D97-AF65-F5344CB8AC3E}">
        <p14:creationId xmlns:p14="http://schemas.microsoft.com/office/powerpoint/2010/main" val="1472616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32</a:t>
            </a:fld>
            <a:endParaRPr lang="zh-CN" altLang="en-US"/>
          </a:p>
        </p:txBody>
      </p:sp>
    </p:spTree>
    <p:extLst>
      <p:ext uri="{BB962C8B-B14F-4D97-AF65-F5344CB8AC3E}">
        <p14:creationId xmlns:p14="http://schemas.microsoft.com/office/powerpoint/2010/main" val="3196683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33</a:t>
            </a:fld>
            <a:endParaRPr lang="zh-CN" altLang="en-US"/>
          </a:p>
        </p:txBody>
      </p:sp>
    </p:spTree>
    <p:extLst>
      <p:ext uri="{BB962C8B-B14F-4D97-AF65-F5344CB8AC3E}">
        <p14:creationId xmlns:p14="http://schemas.microsoft.com/office/powerpoint/2010/main" val="2411609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87406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35</a:t>
            </a:fld>
            <a:endParaRPr lang="zh-CN" altLang="en-US"/>
          </a:p>
        </p:txBody>
      </p:sp>
    </p:spTree>
    <p:extLst>
      <p:ext uri="{BB962C8B-B14F-4D97-AF65-F5344CB8AC3E}">
        <p14:creationId xmlns:p14="http://schemas.microsoft.com/office/powerpoint/2010/main" val="2740088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36</a:t>
            </a:fld>
            <a:endParaRPr lang="zh-CN" altLang="en-US"/>
          </a:p>
        </p:txBody>
      </p:sp>
    </p:spTree>
    <p:extLst>
      <p:ext uri="{BB962C8B-B14F-4D97-AF65-F5344CB8AC3E}">
        <p14:creationId xmlns:p14="http://schemas.microsoft.com/office/powerpoint/2010/main" val="3764728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37</a:t>
            </a:fld>
            <a:endParaRPr lang="zh-CN" altLang="en-US"/>
          </a:p>
        </p:txBody>
      </p:sp>
    </p:spTree>
    <p:extLst>
      <p:ext uri="{BB962C8B-B14F-4D97-AF65-F5344CB8AC3E}">
        <p14:creationId xmlns:p14="http://schemas.microsoft.com/office/powerpoint/2010/main" val="3907235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6</a:t>
            </a:fld>
            <a:endParaRPr lang="zh-CN" altLang="en-US"/>
          </a:p>
        </p:txBody>
      </p:sp>
    </p:spTree>
    <p:extLst>
      <p:ext uri="{BB962C8B-B14F-4D97-AF65-F5344CB8AC3E}">
        <p14:creationId xmlns:p14="http://schemas.microsoft.com/office/powerpoint/2010/main" val="628620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38</a:t>
            </a:fld>
            <a:endParaRPr lang="zh-CN" altLang="en-US"/>
          </a:p>
        </p:txBody>
      </p:sp>
    </p:spTree>
    <p:extLst>
      <p:ext uri="{BB962C8B-B14F-4D97-AF65-F5344CB8AC3E}">
        <p14:creationId xmlns:p14="http://schemas.microsoft.com/office/powerpoint/2010/main" val="3046907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39</a:t>
            </a:fld>
            <a:endParaRPr lang="zh-CN" altLang="en-US"/>
          </a:p>
        </p:txBody>
      </p:sp>
    </p:spTree>
    <p:extLst>
      <p:ext uri="{BB962C8B-B14F-4D97-AF65-F5344CB8AC3E}">
        <p14:creationId xmlns:p14="http://schemas.microsoft.com/office/powerpoint/2010/main" val="874182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062482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fld id="{FD86F295-1A08-4A19-A6F9-CDC39833683B}" type="slidenum">
              <a:rPr lang="en-US" altLang="zh-CN" sz="1200"/>
              <a:pPr algn="r" eaLnBrk="1" hangingPunct="1"/>
              <a:t>42</a:t>
            </a:fld>
            <a:endParaRPr lang="en-US" altLang="zh-CN" sz="1200"/>
          </a:p>
        </p:txBody>
      </p:sp>
      <p:sp>
        <p:nvSpPr>
          <p:cNvPr id="369667" name="Rectangle 2"/>
          <p:cNvSpPr>
            <a:spLocks noGrp="1" noRot="1" noChangeAspect="1" noChangeArrowheads="1" noTextEdit="1"/>
          </p:cNvSpPr>
          <p:nvPr>
            <p:ph type="sldImg"/>
          </p:nvPr>
        </p:nvSpPr>
        <p:spPr>
          <a:ln/>
        </p:spPr>
      </p:sp>
      <p:sp>
        <p:nvSpPr>
          <p:cNvPr id="369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fld id="{20E4DB78-8916-4ADC-921A-81A9ED278E2F}" type="slidenum">
              <a:rPr lang="en-US" altLang="zh-CN" sz="1200"/>
              <a:pPr algn="r" eaLnBrk="1" hangingPunct="1"/>
              <a:t>43</a:t>
            </a:fld>
            <a:endParaRPr lang="en-US" altLang="zh-CN" sz="1200"/>
          </a:p>
        </p:txBody>
      </p:sp>
      <p:sp>
        <p:nvSpPr>
          <p:cNvPr id="371715" name="Rectangle 2"/>
          <p:cNvSpPr>
            <a:spLocks noGrp="1" noRot="1" noChangeAspect="1" noChangeArrowheads="1" noTextEdit="1"/>
          </p:cNvSpPr>
          <p:nvPr>
            <p:ph type="sldImg"/>
          </p:nvPr>
        </p:nvSpPr>
        <p:spPr>
          <a:ln/>
        </p:spPr>
      </p:sp>
      <p:sp>
        <p:nvSpPr>
          <p:cNvPr id="371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fld id="{7D045005-6F17-471C-8E6B-BEA2AA3372DF}" type="slidenum">
              <a:rPr lang="en-US" altLang="zh-CN" sz="1200"/>
              <a:pPr algn="r" eaLnBrk="1" hangingPunct="1"/>
              <a:t>44</a:t>
            </a:fld>
            <a:endParaRPr lang="en-US" altLang="zh-CN" sz="1200"/>
          </a:p>
        </p:txBody>
      </p:sp>
      <p:sp>
        <p:nvSpPr>
          <p:cNvPr id="373763" name="Rectangle 2"/>
          <p:cNvSpPr>
            <a:spLocks noGrp="1" noRot="1" noChangeAspect="1" noChangeArrowheads="1" noTextEdit="1"/>
          </p:cNvSpPr>
          <p:nvPr>
            <p:ph type="sldImg"/>
          </p:nvPr>
        </p:nvSpPr>
        <p:spPr>
          <a:ln/>
        </p:spPr>
      </p:sp>
      <p:sp>
        <p:nvSpPr>
          <p:cNvPr id="373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fld id="{20E4DB78-8916-4ADC-921A-81A9ED278E2F}" type="slidenum">
              <a:rPr lang="en-US" altLang="zh-CN" sz="1200"/>
              <a:pPr algn="r" eaLnBrk="1" hangingPunct="1"/>
              <a:t>46</a:t>
            </a:fld>
            <a:endParaRPr lang="en-US" altLang="zh-CN" sz="1200"/>
          </a:p>
        </p:txBody>
      </p:sp>
      <p:sp>
        <p:nvSpPr>
          <p:cNvPr id="371715" name="Rectangle 2"/>
          <p:cNvSpPr>
            <a:spLocks noGrp="1" noRot="1" noChangeAspect="1" noChangeArrowheads="1" noTextEdit="1"/>
          </p:cNvSpPr>
          <p:nvPr>
            <p:ph type="sldImg"/>
          </p:nvPr>
        </p:nvSpPr>
        <p:spPr>
          <a:ln/>
        </p:spPr>
      </p:sp>
      <p:sp>
        <p:nvSpPr>
          <p:cNvPr id="371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977286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8</a:t>
            </a:fld>
            <a:endParaRPr lang="zh-CN" altLang="en-US"/>
          </a:p>
        </p:txBody>
      </p:sp>
    </p:spTree>
    <p:extLst>
      <p:ext uri="{BB962C8B-B14F-4D97-AF65-F5344CB8AC3E}">
        <p14:creationId xmlns:p14="http://schemas.microsoft.com/office/powerpoint/2010/main" val="1727006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9</a:t>
            </a:fld>
            <a:endParaRPr lang="zh-CN" altLang="en-US"/>
          </a:p>
        </p:txBody>
      </p:sp>
    </p:spTree>
    <p:extLst>
      <p:ext uri="{BB962C8B-B14F-4D97-AF65-F5344CB8AC3E}">
        <p14:creationId xmlns:p14="http://schemas.microsoft.com/office/powerpoint/2010/main" val="2614517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10</a:t>
            </a:fld>
            <a:endParaRPr lang="zh-CN" altLang="en-US"/>
          </a:p>
        </p:txBody>
      </p:sp>
    </p:spTree>
    <p:extLst>
      <p:ext uri="{BB962C8B-B14F-4D97-AF65-F5344CB8AC3E}">
        <p14:creationId xmlns:p14="http://schemas.microsoft.com/office/powerpoint/2010/main" val="220057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11</a:t>
            </a:fld>
            <a:endParaRPr lang="zh-CN" altLang="en-US"/>
          </a:p>
        </p:txBody>
      </p:sp>
    </p:spTree>
    <p:extLst>
      <p:ext uri="{BB962C8B-B14F-4D97-AF65-F5344CB8AC3E}">
        <p14:creationId xmlns:p14="http://schemas.microsoft.com/office/powerpoint/2010/main" val="2148717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12</a:t>
            </a:fld>
            <a:endParaRPr lang="zh-CN" altLang="en-US"/>
          </a:p>
        </p:txBody>
      </p:sp>
    </p:spTree>
    <p:extLst>
      <p:ext uri="{BB962C8B-B14F-4D97-AF65-F5344CB8AC3E}">
        <p14:creationId xmlns:p14="http://schemas.microsoft.com/office/powerpoint/2010/main" val="436221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5" name="灯片编号占位符 5">
            <a:extLst/>
          </p:cNvPr>
          <p:cNvSpPr txBox="1">
            <a:spLocks/>
          </p:cNvSpPr>
          <p:nvPr userDrawn="1"/>
        </p:nvSpPr>
        <p:spPr>
          <a:xfrm>
            <a:off x="7019925" y="6553200"/>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1DF31B22-8973-4EFC-94CF-ECA29AE1F7D0}"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pic>
        <p:nvPicPr>
          <p:cNvPr id="6"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8" name="灯片编号占位符 5">
            <a:extLst/>
          </p:cNvPr>
          <p:cNvSpPr txBox="1">
            <a:spLocks/>
          </p:cNvSpPr>
          <p:nvPr userDrawn="1"/>
        </p:nvSpPr>
        <p:spPr>
          <a:xfrm>
            <a:off x="7019925" y="6553200"/>
            <a:ext cx="2133600" cy="365125"/>
          </a:xfrm>
          <a:prstGeom prst="rect">
            <a:avLst/>
          </a:prstGeom>
        </p:spPr>
        <p:txBody>
          <a:bodyPr anchor="ct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6F980787-70AC-4EA4-9E72-81DF5C586621}"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9" name="日期占位符 2">
            <a:extLst/>
          </p:cNvPr>
          <p:cNvSpPr>
            <a:spLocks noGrp="1"/>
          </p:cNvSpPr>
          <p:nvPr>
            <p:ph type="dt" sz="half" idx="10"/>
          </p:nvPr>
        </p:nvSpPr>
        <p:spPr/>
        <p:txBody>
          <a:bodyPr/>
          <a:lstStyle>
            <a:lvl1pPr>
              <a:defRPr/>
            </a:lvl1pPr>
          </a:lstStyle>
          <a:p>
            <a:pPr>
              <a:defRPr/>
            </a:pPr>
            <a:fld id="{EE2FC936-9101-40B4-81FB-5C8B5B68CA7C}" type="datetime1">
              <a:rPr lang="zh-CN" altLang="en-US"/>
              <a:pPr>
                <a:defRPr/>
              </a:pPr>
              <a:t>2022/9/13</a:t>
            </a:fld>
            <a:endParaRPr lang="zh-CN" altLang="en-US"/>
          </a:p>
        </p:txBody>
      </p:sp>
      <p:sp>
        <p:nvSpPr>
          <p:cNvPr id="10" name="页脚占位符 3">
            <a:extLst/>
          </p:cNvPr>
          <p:cNvSpPr>
            <a:spLocks noGrp="1"/>
          </p:cNvSpPr>
          <p:nvPr>
            <p:ph type="ftr" sz="quarter" idx="11"/>
          </p:nvPr>
        </p:nvSpPr>
        <p:spPr/>
        <p:txBody>
          <a:bodyPr/>
          <a:lstStyle>
            <a:lvl1pPr>
              <a:defRPr/>
            </a:lvl1pPr>
          </a:lstStyle>
          <a:p>
            <a:pPr>
              <a:defRPr/>
            </a:pPr>
            <a:endParaRPr lang="en-US" altLang="zh-CN"/>
          </a:p>
        </p:txBody>
      </p:sp>
      <p:sp>
        <p:nvSpPr>
          <p:cNvPr id="11" name="灯片编号占位符 4">
            <a:extLst/>
          </p:cNvPr>
          <p:cNvSpPr>
            <a:spLocks noGrp="1"/>
          </p:cNvSpPr>
          <p:nvPr>
            <p:ph type="sldNum" sz="quarter" idx="12"/>
          </p:nvPr>
        </p:nvSpPr>
        <p:spPr/>
        <p:txBody>
          <a:bodyPr/>
          <a:lstStyle>
            <a:lvl1pPr>
              <a:defRPr/>
            </a:lvl1pPr>
          </a:lstStyle>
          <a:p>
            <a:pPr>
              <a:defRPr/>
            </a:pPr>
            <a:fld id="{40B32E0E-4A0F-4DFA-9A92-97DD5339E610}" type="slidenum">
              <a:rPr lang="zh-CN" altLang="en-US"/>
              <a:pPr>
                <a:defRPr/>
              </a:pPr>
              <a:t>‹#›</a:t>
            </a:fld>
            <a:endParaRPr lang="zh-CN" altLang="en-US"/>
          </a:p>
        </p:txBody>
      </p:sp>
    </p:spTree>
    <p:extLst>
      <p:ext uri="{BB962C8B-B14F-4D97-AF65-F5344CB8AC3E}">
        <p14:creationId xmlns:p14="http://schemas.microsoft.com/office/powerpoint/2010/main" val="25308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43D3420B-D0AF-4AB4-90F8-FC4FF80E4987}" type="datetime1">
              <a:rPr lang="zh-CN" altLang="en-US"/>
              <a:pPr>
                <a:defRPr/>
              </a:pPr>
              <a:t>2022/9/13</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E2A4736F-15C1-4CEB-9852-59E4EBD1EF87}" type="slidenum">
              <a:rPr lang="zh-CN" altLang="en-US"/>
              <a:pPr>
                <a:defRPr/>
              </a:pPr>
              <a:t>‹#›</a:t>
            </a:fld>
            <a:endParaRPr lang="zh-CN" altLang="en-US"/>
          </a:p>
        </p:txBody>
      </p:sp>
    </p:spTree>
    <p:extLst>
      <p:ext uri="{BB962C8B-B14F-4D97-AF65-F5344CB8AC3E}">
        <p14:creationId xmlns:p14="http://schemas.microsoft.com/office/powerpoint/2010/main" val="169426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4630BB5B-145C-419F-8A7D-F1FC09DE92EC}" type="datetime1">
              <a:rPr lang="zh-CN" altLang="en-US"/>
              <a:pPr>
                <a:defRPr/>
              </a:pPr>
              <a:t>2022/9/13</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9987881E-9B02-4893-B5C9-A984691B5AE0}" type="slidenum">
              <a:rPr lang="zh-CN" altLang="en-US"/>
              <a:pPr>
                <a:defRPr/>
              </a:pPr>
              <a:t>‹#›</a:t>
            </a:fld>
            <a:endParaRPr lang="zh-CN" altLang="en-US"/>
          </a:p>
        </p:txBody>
      </p:sp>
    </p:spTree>
    <p:extLst>
      <p:ext uri="{BB962C8B-B14F-4D97-AF65-F5344CB8AC3E}">
        <p14:creationId xmlns:p14="http://schemas.microsoft.com/office/powerpoint/2010/main" val="3594276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6FB6A2B7-AD0A-4780-BBF8-9287ACF66C9C}" type="datetime1">
              <a:rPr lang="zh-CN" altLang="en-US"/>
              <a:pPr>
                <a:defRPr/>
              </a:pPr>
              <a:t>2022/9/13</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3A047927-14BB-4FFE-93DF-9E20ECBE13A7}" type="slidenum">
              <a:rPr lang="zh-CN" altLang="en-US"/>
              <a:pPr>
                <a:defRPr/>
              </a:pPr>
              <a:t>‹#›</a:t>
            </a:fld>
            <a:endParaRPr lang="zh-CN" altLang="en-US"/>
          </a:p>
        </p:txBody>
      </p:sp>
    </p:spTree>
    <p:extLst>
      <p:ext uri="{BB962C8B-B14F-4D97-AF65-F5344CB8AC3E}">
        <p14:creationId xmlns:p14="http://schemas.microsoft.com/office/powerpoint/2010/main" val="114088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4" name="灯片编号占位符 5">
            <a:extLst/>
          </p:cNvPr>
          <p:cNvSpPr txBox="1">
            <a:spLocks/>
          </p:cNvSpPr>
          <p:nvPr userDrawn="1"/>
        </p:nvSpPr>
        <p:spPr>
          <a:xfrm>
            <a:off x="7010400" y="6492875"/>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B078231B-CF02-46B2-86EB-9D46AE937C94}"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5" name="日期占位符 3">
            <a:extLst/>
          </p:cNvPr>
          <p:cNvSpPr>
            <a:spLocks noGrp="1"/>
          </p:cNvSpPr>
          <p:nvPr>
            <p:ph type="dt" sz="half" idx="10"/>
          </p:nvPr>
        </p:nvSpPr>
        <p:spPr/>
        <p:txBody>
          <a:bodyPr/>
          <a:lstStyle>
            <a:lvl1pPr>
              <a:defRPr/>
            </a:lvl1pPr>
          </a:lstStyle>
          <a:p>
            <a:pPr>
              <a:defRPr/>
            </a:pPr>
            <a:fld id="{A4D5BFCF-3408-4F18-9FB0-893381C24863}" type="datetime1">
              <a:rPr lang="zh-CN" altLang="en-US"/>
              <a:pPr>
                <a:defRPr/>
              </a:pPr>
              <a:t>2022/9/13</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48664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DFF74909-3C41-4097-BBAA-8B7D3EAD58CF}" type="datetime1">
              <a:rPr lang="zh-CN" altLang="en-US"/>
              <a:pPr>
                <a:defRPr/>
              </a:pPr>
              <a:t>2022/9/13</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F5C338C-E8F9-4BC5-BEFF-77D1C3A691E7}" type="slidenum">
              <a:rPr lang="zh-CN" altLang="en-US"/>
              <a:pPr>
                <a:defRPr/>
              </a:pPr>
              <a:t>‹#›</a:t>
            </a:fld>
            <a:endParaRPr lang="zh-CN" altLang="en-US"/>
          </a:p>
        </p:txBody>
      </p:sp>
    </p:spTree>
    <p:extLst>
      <p:ext uri="{BB962C8B-B14F-4D97-AF65-F5344CB8AC3E}">
        <p14:creationId xmlns:p14="http://schemas.microsoft.com/office/powerpoint/2010/main" val="274599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p:cNvPr>
          <p:cNvSpPr>
            <a:spLocks noGrp="1"/>
          </p:cNvSpPr>
          <p:nvPr>
            <p:ph type="dt" sz="half" idx="10"/>
          </p:nvPr>
        </p:nvSpPr>
        <p:spPr/>
        <p:txBody>
          <a:bodyPr/>
          <a:lstStyle>
            <a:lvl1pPr>
              <a:defRPr/>
            </a:lvl1pPr>
          </a:lstStyle>
          <a:p>
            <a:pPr>
              <a:defRPr/>
            </a:pPr>
            <a:fld id="{A595C567-7838-489D-8409-7066312DEDDB}" type="datetime1">
              <a:rPr lang="zh-CN" altLang="en-US"/>
              <a:pPr>
                <a:defRPr/>
              </a:pPr>
              <a:t>2022/9/13</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AB13300-D6D1-41CA-A125-F183E322BAA4}" type="slidenum">
              <a:rPr lang="zh-CN" altLang="en-US"/>
              <a:pPr>
                <a:defRPr/>
              </a:pPr>
              <a:t>‹#›</a:t>
            </a:fld>
            <a:endParaRPr lang="zh-CN" altLang="en-US"/>
          </a:p>
        </p:txBody>
      </p:sp>
    </p:spTree>
    <p:extLst>
      <p:ext uri="{BB962C8B-B14F-4D97-AF65-F5344CB8AC3E}">
        <p14:creationId xmlns:p14="http://schemas.microsoft.com/office/powerpoint/2010/main" val="262563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p:cNvPr>
          <p:cNvSpPr>
            <a:spLocks noGrp="1"/>
          </p:cNvSpPr>
          <p:nvPr>
            <p:ph type="dt" sz="half" idx="10"/>
          </p:nvPr>
        </p:nvSpPr>
        <p:spPr/>
        <p:txBody>
          <a:bodyPr/>
          <a:lstStyle>
            <a:lvl1pPr>
              <a:defRPr/>
            </a:lvl1pPr>
          </a:lstStyle>
          <a:p>
            <a:pPr>
              <a:defRPr/>
            </a:pPr>
            <a:fld id="{A857A0B7-412A-4E80-AE82-1B0A13BD0216}" type="datetime1">
              <a:rPr lang="zh-CN" altLang="en-US"/>
              <a:pPr>
                <a:defRPr/>
              </a:pPr>
              <a:t>2022/9/13</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3EA2CC0A-A4D4-4F43-AC6D-BAE94F0BB94A}" type="slidenum">
              <a:rPr lang="zh-CN" altLang="en-US"/>
              <a:pPr>
                <a:defRPr/>
              </a:pPr>
              <a:t>‹#›</a:t>
            </a:fld>
            <a:endParaRPr lang="zh-CN" altLang="en-US"/>
          </a:p>
        </p:txBody>
      </p:sp>
    </p:spTree>
    <p:extLst>
      <p:ext uri="{BB962C8B-B14F-4D97-AF65-F5344CB8AC3E}">
        <p14:creationId xmlns:p14="http://schemas.microsoft.com/office/powerpoint/2010/main" val="218029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p:cNvPr>
          <p:cNvSpPr>
            <a:spLocks noGrp="1"/>
          </p:cNvSpPr>
          <p:nvPr>
            <p:ph type="dt" sz="half" idx="10"/>
          </p:nvPr>
        </p:nvSpPr>
        <p:spPr/>
        <p:txBody>
          <a:bodyPr/>
          <a:lstStyle>
            <a:lvl1pPr>
              <a:defRPr/>
            </a:lvl1pPr>
          </a:lstStyle>
          <a:p>
            <a:pPr>
              <a:defRPr/>
            </a:pPr>
            <a:fld id="{8974D219-8AE8-47C3-BA28-FA55640F2FD7}" type="datetime1">
              <a:rPr lang="zh-CN" altLang="en-US"/>
              <a:pPr>
                <a:defRPr/>
              </a:pPr>
              <a:t>2022/9/13</a:t>
            </a:fld>
            <a:endParaRPr lang="zh-CN" altLang="en-US"/>
          </a:p>
        </p:txBody>
      </p:sp>
      <p:sp>
        <p:nvSpPr>
          <p:cNvPr id="8" name="页脚占位符 4">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p:cNvPr>
          <p:cNvSpPr>
            <a:spLocks noGrp="1"/>
          </p:cNvSpPr>
          <p:nvPr>
            <p:ph type="sldNum" sz="quarter" idx="12"/>
          </p:nvPr>
        </p:nvSpPr>
        <p:spPr/>
        <p:txBody>
          <a:bodyPr/>
          <a:lstStyle>
            <a:lvl1pPr>
              <a:defRPr/>
            </a:lvl1pPr>
          </a:lstStyle>
          <a:p>
            <a:pPr>
              <a:defRPr/>
            </a:pPr>
            <a:fld id="{F3117308-9844-486A-AAAA-F4B173CC9A2D}" type="slidenum">
              <a:rPr lang="zh-CN" altLang="en-US"/>
              <a:pPr>
                <a:defRPr/>
              </a:pPr>
              <a:t>‹#›</a:t>
            </a:fld>
            <a:endParaRPr lang="zh-CN" altLang="en-US"/>
          </a:p>
        </p:txBody>
      </p:sp>
    </p:spTree>
    <p:extLst>
      <p:ext uri="{BB962C8B-B14F-4D97-AF65-F5344CB8AC3E}">
        <p14:creationId xmlns:p14="http://schemas.microsoft.com/office/powerpoint/2010/main" val="2061133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p:cNvPr>
          <p:cNvSpPr>
            <a:spLocks noGrp="1"/>
          </p:cNvSpPr>
          <p:nvPr>
            <p:ph type="dt" sz="half" idx="10"/>
          </p:nvPr>
        </p:nvSpPr>
        <p:spPr/>
        <p:txBody>
          <a:bodyPr/>
          <a:lstStyle>
            <a:lvl1pPr>
              <a:defRPr/>
            </a:lvl1pPr>
          </a:lstStyle>
          <a:p>
            <a:pPr>
              <a:defRPr/>
            </a:pPr>
            <a:fld id="{9C3A11B6-5D75-4785-A980-3C3F7FF01FDB}" type="datetime1">
              <a:rPr lang="zh-CN" altLang="en-US"/>
              <a:pPr>
                <a:defRPr/>
              </a:pPr>
              <a:t>2022/9/13</a:t>
            </a:fld>
            <a:endParaRPr lang="zh-CN" altLang="en-US"/>
          </a:p>
        </p:txBody>
      </p:sp>
      <p:sp>
        <p:nvSpPr>
          <p:cNvPr id="4" name="页脚占位符 4">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p:cNvPr>
          <p:cNvSpPr>
            <a:spLocks noGrp="1"/>
          </p:cNvSpPr>
          <p:nvPr>
            <p:ph type="sldNum" sz="quarter" idx="12"/>
          </p:nvPr>
        </p:nvSpPr>
        <p:spPr/>
        <p:txBody>
          <a:bodyPr/>
          <a:lstStyle>
            <a:lvl1pPr>
              <a:defRPr/>
            </a:lvl1pPr>
          </a:lstStyle>
          <a:p>
            <a:pPr>
              <a:defRPr/>
            </a:pPr>
            <a:fld id="{4D6A252F-32F5-4947-A1EC-BB47BBD025FF}" type="slidenum">
              <a:rPr lang="zh-CN" altLang="en-US"/>
              <a:pPr>
                <a:defRPr/>
              </a:pPr>
              <a:t>‹#›</a:t>
            </a:fld>
            <a:endParaRPr lang="zh-CN" altLang="en-US"/>
          </a:p>
        </p:txBody>
      </p:sp>
    </p:spTree>
    <p:extLst>
      <p:ext uri="{BB962C8B-B14F-4D97-AF65-F5344CB8AC3E}">
        <p14:creationId xmlns:p14="http://schemas.microsoft.com/office/powerpoint/2010/main" val="55047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p:cNvPr>
          <p:cNvSpPr>
            <a:spLocks noGrp="1"/>
          </p:cNvSpPr>
          <p:nvPr>
            <p:ph type="dt" sz="half" idx="10"/>
          </p:nvPr>
        </p:nvSpPr>
        <p:spPr/>
        <p:txBody>
          <a:bodyPr/>
          <a:lstStyle>
            <a:lvl1pPr>
              <a:defRPr/>
            </a:lvl1pPr>
          </a:lstStyle>
          <a:p>
            <a:pPr>
              <a:defRPr/>
            </a:pPr>
            <a:fld id="{387E4504-F22F-4CEF-9F66-8F56FAF72378}" type="datetime1">
              <a:rPr lang="zh-CN" altLang="en-US"/>
              <a:pPr>
                <a:defRPr/>
              </a:pPr>
              <a:t>2022/9/13</a:t>
            </a:fld>
            <a:endParaRPr lang="zh-CN" altLang="en-US"/>
          </a:p>
        </p:txBody>
      </p:sp>
      <p:sp>
        <p:nvSpPr>
          <p:cNvPr id="3" name="页脚占位符 4">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5">
            <a:extLst/>
          </p:cNvPr>
          <p:cNvSpPr>
            <a:spLocks noGrp="1"/>
          </p:cNvSpPr>
          <p:nvPr>
            <p:ph type="sldNum" sz="quarter" idx="12"/>
          </p:nvPr>
        </p:nvSpPr>
        <p:spPr/>
        <p:txBody>
          <a:bodyPr/>
          <a:lstStyle>
            <a:lvl1pPr>
              <a:defRPr/>
            </a:lvl1pPr>
          </a:lstStyle>
          <a:p>
            <a:pPr>
              <a:defRPr/>
            </a:pPr>
            <a:fld id="{F8B54EFB-1DA4-4A7B-BF17-8DEF39A36DC4}" type="slidenum">
              <a:rPr lang="zh-CN" altLang="en-US"/>
              <a:pPr>
                <a:defRPr/>
              </a:pPr>
              <a:t>‹#›</a:t>
            </a:fld>
            <a:endParaRPr lang="zh-CN" altLang="en-US"/>
          </a:p>
        </p:txBody>
      </p:sp>
    </p:spTree>
    <p:extLst>
      <p:ext uri="{BB962C8B-B14F-4D97-AF65-F5344CB8AC3E}">
        <p14:creationId xmlns:p14="http://schemas.microsoft.com/office/powerpoint/2010/main" val="270455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CCC997C2-48D7-4C4F-9CE6-76B99AEE7154}" type="datetime1">
              <a:rPr lang="zh-CN" altLang="en-US"/>
              <a:pPr>
                <a:defRPr/>
              </a:pPr>
              <a:t>2022/9/13</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04CE282F-16C3-40A0-96BD-78729231EC93}" type="slidenum">
              <a:rPr lang="zh-CN" altLang="en-US"/>
              <a:pPr>
                <a:defRPr/>
              </a:pPr>
              <a:t>‹#›</a:t>
            </a:fld>
            <a:endParaRPr lang="zh-CN" altLang="en-US"/>
          </a:p>
        </p:txBody>
      </p:sp>
    </p:spTree>
    <p:extLst>
      <p:ext uri="{BB962C8B-B14F-4D97-AF65-F5344CB8AC3E}">
        <p14:creationId xmlns:p14="http://schemas.microsoft.com/office/powerpoint/2010/main" val="6559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schemeClr val="tx1">
                    <a:tint val="75000"/>
                  </a:schemeClr>
                </a:solidFill>
                <a:latin typeface="+mn-lt"/>
                <a:ea typeface="+mn-ea"/>
                <a:cs typeface="+mn-cs"/>
              </a:defRPr>
            </a:lvl1pPr>
          </a:lstStyle>
          <a:p>
            <a:pPr>
              <a:defRPr/>
            </a:pPr>
            <a:fld id="{492FB4D6-7C32-44E5-8E20-43AC0654A7FC}" type="datetime1">
              <a:rPr lang="zh-CN" altLang="en-US"/>
              <a:pPr>
                <a:defRPr/>
              </a:pPr>
              <a:t>2022/9/13</a:t>
            </a:fld>
            <a:endParaRPr lang="zh-CN" altLang="en-US"/>
          </a:p>
        </p:txBody>
      </p:sp>
      <p:sp>
        <p:nvSpPr>
          <p:cNvPr id="5" name="页脚占位符 4">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b="0">
                <a:solidFill>
                  <a:srgbClr val="898989"/>
                </a:solidFill>
                <a:latin typeface="Calibri" pitchFamily="34" charset="0"/>
                <a:ea typeface="宋体" pitchFamily="2" charset="-122"/>
                <a:cs typeface="+mn-cs"/>
              </a:defRPr>
            </a:lvl1pPr>
          </a:lstStyle>
          <a:p>
            <a:pPr>
              <a:defRPr/>
            </a:pPr>
            <a:endParaRPr lang="en-US" altLang="zh-CN"/>
          </a:p>
        </p:txBody>
      </p:sp>
      <p:sp>
        <p:nvSpPr>
          <p:cNvPr id="6" name="灯片编号占位符 5">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itchFamily="34" charset="0"/>
                <a:ea typeface="宋体" pitchFamily="2" charset="-122"/>
              </a:defRPr>
            </a:lvl1pPr>
          </a:lstStyle>
          <a:p>
            <a:pPr>
              <a:defRPr/>
            </a:pPr>
            <a:fld id="{60113325-0AB1-4A35-A860-0D1149D7B844}" type="slidenum">
              <a:rPr lang="zh-CN" altLang="en-US"/>
              <a:pPr>
                <a:defRPr/>
              </a:pPr>
              <a:t>‹#›</a:t>
            </a:fld>
            <a:endParaRPr lang="zh-CN" altLang="en-US"/>
          </a:p>
        </p:txBody>
      </p:sp>
      <p:pic>
        <p:nvPicPr>
          <p:cNvPr id="1031" name="图片 7"/>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灯片编号占位符 5">
            <a:extLst/>
          </p:cNvPr>
          <p:cNvSpPr txBox="1">
            <a:spLocks/>
          </p:cNvSpPr>
          <p:nvPr/>
        </p:nvSpPr>
        <p:spPr bwMode="auto">
          <a:xfrm>
            <a:off x="7019925" y="6553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eaLnBrk="0" fontAlgn="base" hangingPunct="0">
              <a:spcBef>
                <a:spcPct val="0"/>
              </a:spcBef>
              <a:spcAft>
                <a:spcPct val="0"/>
              </a:spcAft>
              <a:defRPr sz="2000" b="1">
                <a:solidFill>
                  <a:schemeClr val="tx1"/>
                </a:solidFill>
                <a:latin typeface="仿宋_GB2312" charset="-122"/>
                <a:ea typeface="仿宋_GB2312" charset="-122"/>
              </a:defRPr>
            </a:lvl9pPr>
          </a:lstStyle>
          <a:p>
            <a:pPr algn="r" eaLnBrk="1" hangingPunct="1">
              <a:defRPr/>
            </a:pPr>
            <a:endParaRPr lang="en-US" altLang="zh-CN" sz="1400">
              <a:solidFill>
                <a:schemeClr val="bg1"/>
              </a:solidFill>
              <a:latin typeface="Times New Roman" pitchFamily="18" charset="0"/>
              <a:ea typeface="宋体" pitchFamily="2" charset="-122"/>
              <a:cs typeface="Times New Roman" pitchFamily="18" charset="0"/>
            </a:endParaRPr>
          </a:p>
        </p:txBody>
      </p:sp>
      <p:sp>
        <p:nvSpPr>
          <p:cNvPr id="1033" name="Rectangle 18">
            <a:extLst/>
          </p:cNvPr>
          <p:cNvSpPr>
            <a:spLocks noChangeArrowheads="1"/>
          </p:cNvSpPr>
          <p:nvPr/>
        </p:nvSpPr>
        <p:spPr bwMode="ltGray">
          <a:xfrm>
            <a:off x="0" y="6524625"/>
            <a:ext cx="9144000" cy="360363"/>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r>
              <a:rPr lang="zh-CN" altLang="en-US" sz="2200" b="0">
                <a:solidFill>
                  <a:schemeClr val="bg1"/>
                </a:solidFill>
                <a:latin typeface="Arial" charset="0"/>
                <a:ea typeface="黑体" pitchFamily="49" charset="-122"/>
              </a:rPr>
              <a:t>                                                                     </a:t>
            </a:r>
            <a:endParaRPr lang="zh-CN" altLang="en-US" sz="1800" b="0">
              <a:solidFill>
                <a:schemeClr val="bg1"/>
              </a:solidFill>
              <a:latin typeface="Times New Roman" pitchFamily="18" charset="0"/>
              <a:ea typeface="宋体" pitchFamily="2" charset="-122"/>
            </a:endParaRPr>
          </a:p>
        </p:txBody>
      </p:sp>
      <p:sp>
        <p:nvSpPr>
          <p:cNvPr id="1034" name="Line 27"/>
          <p:cNvSpPr>
            <a:spLocks noChangeShapeType="1"/>
          </p:cNvSpPr>
          <p:nvPr/>
        </p:nvSpPr>
        <p:spPr bwMode="auto">
          <a:xfrm>
            <a:off x="2700338" y="231775"/>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5" name="Group 28"/>
          <p:cNvGrpSpPr>
            <a:grpSpLocks/>
          </p:cNvGrpSpPr>
          <p:nvPr/>
        </p:nvGrpSpPr>
        <p:grpSpPr bwMode="auto">
          <a:xfrm>
            <a:off x="2771775" y="3175"/>
            <a:ext cx="2895600" cy="914400"/>
            <a:chOff x="1200" y="1008"/>
            <a:chExt cx="1824" cy="576"/>
          </a:xfrm>
        </p:grpSpPr>
        <p:sp>
          <p:nvSpPr>
            <p:cNvPr id="1037" name="矩形 38">
              <a:extLst/>
            </p:cNvPr>
            <p:cNvSpPr>
              <a:spLocks noChangeArrowheads="1"/>
            </p:cNvSpPr>
            <p:nvPr/>
          </p:nvSpPr>
          <p:spPr bwMode="auto">
            <a:xfrm>
              <a:off x="1206" y="1008"/>
              <a:ext cx="1818"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zh-CN" altLang="en-US" sz="1800">
                  <a:latin typeface="黑体" pitchFamily="49" charset="-122"/>
                  <a:ea typeface="黑体" pitchFamily="49" charset="-122"/>
                </a:rPr>
                <a:t>    </a:t>
              </a:r>
            </a:p>
            <a:p>
              <a:pPr eaLnBrk="1" hangingPunct="1">
                <a:defRPr/>
              </a:pPr>
              <a:r>
                <a:rPr lang="zh-CN" altLang="en-US" sz="1800">
                  <a:latin typeface="黑体" pitchFamily="49" charset="-122"/>
                  <a:ea typeface="黑体" pitchFamily="49" charset="-122"/>
                </a:rPr>
                <a:t>    空间科学与技术学院</a:t>
              </a:r>
            </a:p>
            <a:p>
              <a:pPr eaLnBrk="1" hangingPunct="1">
                <a:defRPr/>
              </a:pPr>
              <a:r>
                <a:rPr lang="en-US" altLang="zh-CN" sz="900">
                  <a:latin typeface="Times New Roman" pitchFamily="18" charset="0"/>
                  <a:ea typeface="黑体" pitchFamily="49" charset="-122"/>
                </a:rPr>
                <a:t>               School of Aerospace Science and Technology</a:t>
              </a:r>
            </a:p>
            <a:p>
              <a:pPr eaLnBrk="1" hangingPunct="1">
                <a:defRPr/>
              </a:pPr>
              <a:endParaRPr lang="en-US" altLang="zh-CN" sz="900">
                <a:latin typeface="Times New Roman" pitchFamily="18" charset="0"/>
                <a:ea typeface="黑体" pitchFamily="49" charset="-122"/>
              </a:endParaRPr>
            </a:p>
          </p:txBody>
        </p:sp>
        <p:pic>
          <p:nvPicPr>
            <p:cNvPr id="1038" name="Picture 30" descr="徽标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00" y="1133"/>
              <a:ext cx="31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5">
            <a:extLst/>
          </p:cNvPr>
          <p:cNvSpPr txBox="1">
            <a:spLocks/>
          </p:cNvSpPr>
          <p:nvPr/>
        </p:nvSpPr>
        <p:spPr>
          <a:xfrm>
            <a:off x="7010400" y="6519863"/>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53159542-40B9-47CF-9A18-DF6F13051553}"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3.xml"/><Relationship Id="rId6" Type="http://schemas.openxmlformats.org/officeDocument/2006/relationships/image" Target="../media/image35.jpg"/><Relationship Id="rId5" Type="http://schemas.openxmlformats.org/officeDocument/2006/relationships/image" Target="../media/image34.gif"/><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g"/><Relationship Id="rId3" Type="http://schemas.openxmlformats.org/officeDocument/2006/relationships/image" Target="../media/image37.jpg"/><Relationship Id="rId7" Type="http://schemas.openxmlformats.org/officeDocument/2006/relationships/image" Target="../media/image41.jpeg"/><Relationship Id="rId12" Type="http://schemas.openxmlformats.org/officeDocument/2006/relationships/image" Target="../media/image46.jpg"/><Relationship Id="rId2" Type="http://schemas.openxmlformats.org/officeDocument/2006/relationships/image" Target="../media/image36.jpg"/><Relationship Id="rId1" Type="http://schemas.openxmlformats.org/officeDocument/2006/relationships/slideLayout" Target="../slideLayouts/slideLayout3.xml"/><Relationship Id="rId6" Type="http://schemas.openxmlformats.org/officeDocument/2006/relationships/image" Target="../media/image40.jpg"/><Relationship Id="rId11" Type="http://schemas.openxmlformats.org/officeDocument/2006/relationships/image" Target="../media/image45.jpg"/><Relationship Id="rId5" Type="http://schemas.openxmlformats.org/officeDocument/2006/relationships/image" Target="../media/image39.jpg"/><Relationship Id="rId15" Type="http://schemas.openxmlformats.org/officeDocument/2006/relationships/image" Target="../media/image49.jpg"/><Relationship Id="rId10" Type="http://schemas.openxmlformats.org/officeDocument/2006/relationships/image" Target="../media/image44.jpg"/><Relationship Id="rId4" Type="http://schemas.openxmlformats.org/officeDocument/2006/relationships/image" Target="../media/image38.jpg"/><Relationship Id="rId9" Type="http://schemas.openxmlformats.org/officeDocument/2006/relationships/image" Target="../media/image43.jpeg"/><Relationship Id="rId14" Type="http://schemas.openxmlformats.org/officeDocument/2006/relationships/image" Target="../media/image48.jpg"/></Relationships>
</file>

<file path=ppt/slides/_rels/slide1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3.xml"/><Relationship Id="rId5" Type="http://schemas.openxmlformats.org/officeDocument/2006/relationships/image" Target="../media/image53.jpg"/><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59.png"/><Relationship Id="rId2" Type="http://schemas.openxmlformats.org/officeDocument/2006/relationships/image" Target="../media/image54.jpg"/><Relationship Id="rId1" Type="http://schemas.openxmlformats.org/officeDocument/2006/relationships/slideLayout" Target="../slideLayouts/slideLayout3.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2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3.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9.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72.jpg"/><Relationship Id="rId4" Type="http://schemas.openxmlformats.org/officeDocument/2006/relationships/image" Target="../media/image71.jpg"/></Relationships>
</file>

<file path=ppt/slides/_rels/slide2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5.jp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77.jpg"/></Relationships>
</file>

<file path=ppt/slides/_rels/slide3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81.jpg"/><Relationship Id="rId4" Type="http://schemas.openxmlformats.org/officeDocument/2006/relationships/image" Target="../media/image80.jpg"/></Relationships>
</file>

<file path=ppt/slides/_rels/slide3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baike.baidu.com/item/%E6%95%B0%E6%8D%AE%E9%80%89%E6%8B%A9%E5%99%A8/4882827?fromModule=lemma_inlink"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baike.baidu.com/item/%E7%A7%BB%E4%BD%8D%E5%AF%84%E5%AD%98%E5%99%A8/1755675?fromModule=lemma_inlin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86.emf"/><Relationship Id="rId13" Type="http://schemas.openxmlformats.org/officeDocument/2006/relationships/image" Target="../media/image92.png"/><Relationship Id="rId3" Type="http://schemas.openxmlformats.org/officeDocument/2006/relationships/notesSlide" Target="../notesSlides/notesSlide34.xml"/><Relationship Id="rId7" Type="http://schemas.openxmlformats.org/officeDocument/2006/relationships/oleObject" Target="../embeddings/oleObject1.bin"/><Relationship Id="rId12" Type="http://schemas.openxmlformats.org/officeDocument/2006/relationships/image" Target="../media/image87.e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90.jpeg"/><Relationship Id="rId11" Type="http://schemas.openxmlformats.org/officeDocument/2006/relationships/oleObject" Target="../embeddings/oleObject3.bin"/><Relationship Id="rId5" Type="http://schemas.openxmlformats.org/officeDocument/2006/relationships/image" Target="../media/image89.jpeg"/><Relationship Id="rId15" Type="http://schemas.openxmlformats.org/officeDocument/2006/relationships/image" Target="../media/image93.jpeg"/><Relationship Id="rId10" Type="http://schemas.openxmlformats.org/officeDocument/2006/relationships/image" Target="../media/image91.jpeg"/><Relationship Id="rId4" Type="http://schemas.openxmlformats.org/officeDocument/2006/relationships/image" Target="../media/image88.jpeg"/><Relationship Id="rId9" Type="http://schemas.openxmlformats.org/officeDocument/2006/relationships/oleObject" Target="../embeddings/oleObject2.bin"/><Relationship Id="rId14"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35.xml"/><Relationship Id="rId7" Type="http://schemas.openxmlformats.org/officeDocument/2006/relationships/image" Target="../media/image95.e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94.emf"/><Relationship Id="rId4" Type="http://schemas.openxmlformats.org/officeDocument/2006/relationships/oleObject" Target="../embeddings/oleObject5.bin"/><Relationship Id="rId9" Type="http://schemas.openxmlformats.org/officeDocument/2006/relationships/image" Target="../media/image96.emf"/></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98.emf"/><Relationship Id="rId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02.jpeg"/></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vmlDrawing" Target="../drawings/vmlDrawing4.vml"/><Relationship Id="rId5" Type="http://schemas.openxmlformats.org/officeDocument/2006/relationships/image" Target="../media/image108.emf"/><Relationship Id="rId4" Type="http://schemas.openxmlformats.org/officeDocument/2006/relationships/oleObject" Target="../embeddings/oleObject9.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109.emf"/><Relationship Id="rId4" Type="http://schemas.openxmlformats.org/officeDocument/2006/relationships/oleObject" Target="../embeddings/oleObject10.bin"/></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60375" y="1243198"/>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工程概论</a:t>
            </a:r>
            <a:r>
              <a:rPr lang="en-US" altLang="zh-CN" sz="6000" dirty="0">
                <a:solidFill>
                  <a:srgbClr val="0000FF"/>
                </a:solidFill>
                <a:latin typeface="黑体" pitchFamily="49" charset="-122"/>
                <a:ea typeface="黑体" pitchFamily="49" charset="-122"/>
              </a:rPr>
              <a:t>III</a:t>
            </a:r>
            <a:endParaRPr lang="zh-CN" altLang="en-US" sz="2800" dirty="0">
              <a:solidFill>
                <a:srgbClr val="0000FF"/>
              </a:solidFill>
              <a:latin typeface="黑体" pitchFamily="49" charset="-122"/>
              <a:ea typeface="黑体" pitchFamily="49" charset="-122"/>
            </a:endParaRP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a:t>
            </a:fld>
            <a:endParaRPr lang="zh-CN" altLang="en-US" sz="1200" b="0">
              <a:solidFill>
                <a:srgbClr val="898989"/>
              </a:solidFill>
              <a:latin typeface="Calibri" pitchFamily="34" charset="0"/>
              <a:ea typeface="宋体" charset="-122"/>
            </a:endParaRP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标题 1">
            <a:extLst/>
          </p:cNvPr>
          <p:cNvSpPr txBox="1">
            <a:spLocks/>
          </p:cNvSpPr>
          <p:nvPr/>
        </p:nvSpPr>
        <p:spPr bwMode="auto">
          <a:xfrm>
            <a:off x="5260591" y="2559350"/>
            <a:ext cx="3667509"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en-US" altLang="zh-CN" sz="2800" dirty="0">
                <a:solidFill>
                  <a:srgbClr val="0000FF"/>
                </a:solidFill>
                <a:latin typeface="黑体" pitchFamily="49" charset="-122"/>
                <a:ea typeface="黑体" pitchFamily="49" charset="-122"/>
              </a:rPr>
              <a:t>---</a:t>
            </a:r>
            <a:r>
              <a:rPr lang="zh-CN" altLang="en-US" sz="2800" dirty="0">
                <a:solidFill>
                  <a:srgbClr val="0000FF"/>
                </a:solidFill>
                <a:latin typeface="黑体" pitchFamily="49" charset="-122"/>
                <a:ea typeface="黑体" pitchFamily="49" charset="-122"/>
              </a:rPr>
              <a:t>电子技术工程基础</a:t>
            </a:r>
          </a:p>
        </p:txBody>
      </p:sp>
      <p:sp>
        <p:nvSpPr>
          <p:cNvPr id="9" name="标题 1">
            <a:extLst/>
          </p:cNvPr>
          <p:cNvSpPr txBox="1">
            <a:spLocks/>
          </p:cNvSpPr>
          <p:nvPr/>
        </p:nvSpPr>
        <p:spPr bwMode="auto">
          <a:xfrm>
            <a:off x="4106709" y="4373345"/>
            <a:ext cx="1224137" cy="57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zh-CN" altLang="en-US" sz="2800" dirty="0">
                <a:solidFill>
                  <a:srgbClr val="0000FF"/>
                </a:solidFill>
                <a:latin typeface="黑体" pitchFamily="49" charset="-122"/>
                <a:ea typeface="黑体" pitchFamily="49" charset="-122"/>
              </a:rPr>
              <a:t>张 宝</a:t>
            </a:r>
          </a:p>
        </p:txBody>
      </p:sp>
      <p:sp>
        <p:nvSpPr>
          <p:cNvPr id="1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电子技术工程基础</a:t>
            </a:r>
            <a:endParaRPr lang="zh-CN" altLang="en-US" dirty="0">
              <a:solidFill>
                <a:schemeClr val="bg1"/>
              </a:solidFill>
            </a:endParaRPr>
          </a:p>
        </p:txBody>
      </p:sp>
      <p:sp>
        <p:nvSpPr>
          <p:cNvPr id="4" name="矩形 3"/>
          <p:cNvSpPr/>
          <p:nvPr/>
        </p:nvSpPr>
        <p:spPr>
          <a:xfrm>
            <a:off x="3347864" y="5058390"/>
            <a:ext cx="3499676" cy="461665"/>
          </a:xfrm>
          <a:prstGeom prst="rect">
            <a:avLst/>
          </a:prstGeom>
        </p:spPr>
        <p:txBody>
          <a:bodyPr wrap="none">
            <a:spAutoFit/>
          </a:bodyPr>
          <a:lstStyle/>
          <a:p>
            <a:r>
              <a:rPr lang="en-US" altLang="zh-CN" sz="2400" dirty="0" err="1">
                <a:solidFill>
                  <a:srgbClr val="0000FF"/>
                </a:solidFill>
                <a:latin typeface="Times New Roman" panose="02020603050405020304" pitchFamily="18" charset="0"/>
                <a:cs typeface="Times New Roman" panose="02020603050405020304" pitchFamily="18" charset="0"/>
              </a:rPr>
              <a:t>zhangbao</a:t>
            </a:r>
            <a:r>
              <a:rPr lang="zh-CN" altLang="en-US" sz="2400" dirty="0">
                <a:solidFill>
                  <a:srgbClr val="0000FF"/>
                </a:solidFill>
                <a:latin typeface="Times New Roman" panose="02020603050405020304" pitchFamily="18" charset="0"/>
                <a:cs typeface="Times New Roman" panose="02020603050405020304" pitchFamily="18" charset="0"/>
              </a:rPr>
              <a:t>@xidian.edu.cn</a:t>
            </a:r>
          </a:p>
        </p:txBody>
      </p:sp>
    </p:spTree>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439965" y="1138476"/>
            <a:ext cx="204094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集成电路发展</a:t>
            </a:r>
          </a:p>
        </p:txBody>
      </p:sp>
      <p:pic>
        <p:nvPicPr>
          <p:cNvPr id="3" name="图片 2">
            <a:extLst>
              <a:ext uri="{FF2B5EF4-FFF2-40B4-BE49-F238E27FC236}">
                <a16:creationId xmlns:a16="http://schemas.microsoft.com/office/drawing/2014/main" id="{DC1776F4-5F2A-4F73-B1D1-4B4563CB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776" y="1051339"/>
            <a:ext cx="548802" cy="548802"/>
          </a:xfrm>
          <a:prstGeom prst="rect">
            <a:avLst/>
          </a:prstGeom>
        </p:spPr>
      </p:pic>
      <p:sp>
        <p:nvSpPr>
          <p:cNvPr id="4" name="箭头: 右 3">
            <a:extLst>
              <a:ext uri="{FF2B5EF4-FFF2-40B4-BE49-F238E27FC236}">
                <a16:creationId xmlns:a16="http://schemas.microsoft.com/office/drawing/2014/main" id="{2798F7C9-C5CA-458F-B338-1A9B2AF5C988}"/>
              </a:ext>
            </a:extLst>
          </p:cNvPr>
          <p:cNvSpPr/>
          <p:nvPr/>
        </p:nvSpPr>
        <p:spPr>
          <a:xfrm>
            <a:off x="650285" y="2132856"/>
            <a:ext cx="784887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1682852-50F5-4F8E-97DB-75DE6C69A9B9}"/>
              </a:ext>
            </a:extLst>
          </p:cNvPr>
          <p:cNvSpPr/>
          <p:nvPr/>
        </p:nvSpPr>
        <p:spPr>
          <a:xfrm>
            <a:off x="650286" y="2492896"/>
            <a:ext cx="288032" cy="3016210"/>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1946</a:t>
            </a:r>
            <a:r>
              <a:rPr lang="zh-CN" altLang="en-US" sz="1000" b="0" dirty="0">
                <a:solidFill>
                  <a:srgbClr val="FF0000"/>
                </a:solidFill>
                <a:latin typeface="Helvetica Neue"/>
              </a:rPr>
              <a:t> 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zh-CN" altLang="en-US" sz="1000" b="0" dirty="0">
                <a:solidFill>
                  <a:srgbClr val="FF0000"/>
                </a:solidFill>
                <a:latin typeface="Helvetica Neue"/>
              </a:rPr>
              <a:t>第一台电子计算机</a:t>
            </a:r>
            <a:endParaRPr lang="en-US" altLang="zh-CN" sz="1000" b="0" dirty="0">
              <a:solidFill>
                <a:srgbClr val="FF0000"/>
              </a:solidFill>
              <a:latin typeface="Helvetica Neue"/>
            </a:endParaRPr>
          </a:p>
          <a:p>
            <a:r>
              <a:rPr lang="zh-CN" altLang="en-US" sz="1000" b="0" dirty="0">
                <a:solidFill>
                  <a:srgbClr val="FF0000"/>
                </a:solidFill>
                <a:latin typeface="Helvetica Neue"/>
              </a:rPr>
              <a:t>（电子管）</a:t>
            </a:r>
            <a:endParaRPr lang="zh-CN" altLang="en-US" sz="1000" dirty="0">
              <a:solidFill>
                <a:srgbClr val="FF0000"/>
              </a:solidFill>
            </a:endParaRPr>
          </a:p>
        </p:txBody>
      </p:sp>
      <p:cxnSp>
        <p:nvCxnSpPr>
          <p:cNvPr id="9" name="直接连接符 8">
            <a:extLst>
              <a:ext uri="{FF2B5EF4-FFF2-40B4-BE49-F238E27FC236}">
                <a16:creationId xmlns:a16="http://schemas.microsoft.com/office/drawing/2014/main" id="{344E0A18-04B8-452D-AA68-7C9C5725E6A5}"/>
              </a:ext>
            </a:extLst>
          </p:cNvPr>
          <p:cNvCxnSpPr>
            <a:cxnSpLocks/>
            <a:endCxn id="6" idx="0"/>
          </p:cNvCxnSpPr>
          <p:nvPr/>
        </p:nvCxnSpPr>
        <p:spPr>
          <a:xfrm>
            <a:off x="794302"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913E2FDF-69B7-4E9F-BDB8-CA1EED4888DB}"/>
              </a:ext>
            </a:extLst>
          </p:cNvPr>
          <p:cNvSpPr/>
          <p:nvPr/>
        </p:nvSpPr>
        <p:spPr>
          <a:xfrm>
            <a:off x="1082333" y="2492896"/>
            <a:ext cx="288032" cy="1938992"/>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1947</a:t>
            </a:r>
            <a:r>
              <a:rPr lang="zh-CN" altLang="en-US" sz="1000" b="0" dirty="0">
                <a:solidFill>
                  <a:srgbClr val="FF0000"/>
                </a:solidFill>
                <a:latin typeface="Helvetica Neue"/>
              </a:rPr>
              <a:t>年       第一个晶体管</a:t>
            </a:r>
            <a:endParaRPr lang="en-US" altLang="zh-CN" sz="1000" b="0" dirty="0">
              <a:solidFill>
                <a:srgbClr val="FF0000"/>
              </a:solidFill>
              <a:latin typeface="Helvetica Neue"/>
            </a:endParaRPr>
          </a:p>
        </p:txBody>
      </p:sp>
      <p:cxnSp>
        <p:nvCxnSpPr>
          <p:cNvPr id="27" name="直接连接符 26">
            <a:extLst>
              <a:ext uri="{FF2B5EF4-FFF2-40B4-BE49-F238E27FC236}">
                <a16:creationId xmlns:a16="http://schemas.microsoft.com/office/drawing/2014/main" id="{3ED3930E-03A4-4F65-A5C0-A5C8F8CBD90D}"/>
              </a:ext>
            </a:extLst>
          </p:cNvPr>
          <p:cNvCxnSpPr>
            <a:cxnSpLocks/>
            <a:endCxn id="26" idx="0"/>
          </p:cNvCxnSpPr>
          <p:nvPr/>
        </p:nvCxnSpPr>
        <p:spPr>
          <a:xfrm>
            <a:off x="1226349"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89558C1-3EBB-45D6-9304-53627B40A099}"/>
              </a:ext>
            </a:extLst>
          </p:cNvPr>
          <p:cNvSpPr/>
          <p:nvPr/>
        </p:nvSpPr>
        <p:spPr>
          <a:xfrm>
            <a:off x="1946941" y="2492896"/>
            <a:ext cx="288032" cy="3785652"/>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1958</a:t>
            </a:r>
            <a:r>
              <a:rPr lang="zh-CN" altLang="en-US" sz="1000" b="0" dirty="0">
                <a:solidFill>
                  <a:srgbClr val="FF0000"/>
                </a:solidFill>
                <a:latin typeface="Helvetica Neue"/>
              </a:rPr>
              <a:t>年       </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en-US" altLang="zh-CN" sz="1000" b="0" dirty="0">
                <a:solidFill>
                  <a:srgbClr val="FF0000"/>
                </a:solidFill>
                <a:latin typeface="Helvetica Neue"/>
              </a:rPr>
              <a:t>TI</a:t>
            </a:r>
            <a:r>
              <a:rPr lang="zh-CN" altLang="en-US" sz="1000" b="0" dirty="0">
                <a:solidFill>
                  <a:srgbClr val="FF0000"/>
                </a:solidFill>
                <a:latin typeface="Helvetica Neue"/>
              </a:rPr>
              <a:t>公司和仙童公司发明第一块集成电路</a:t>
            </a:r>
            <a:endParaRPr lang="en-US" altLang="zh-CN" sz="1000" b="0" dirty="0">
              <a:solidFill>
                <a:srgbClr val="FF0000"/>
              </a:solidFill>
              <a:latin typeface="Helvetica Neue"/>
            </a:endParaRPr>
          </a:p>
        </p:txBody>
      </p:sp>
      <p:cxnSp>
        <p:nvCxnSpPr>
          <p:cNvPr id="29" name="直接连接符 28">
            <a:extLst>
              <a:ext uri="{FF2B5EF4-FFF2-40B4-BE49-F238E27FC236}">
                <a16:creationId xmlns:a16="http://schemas.microsoft.com/office/drawing/2014/main" id="{6191ED60-A4A1-4187-BC43-BDA6C24170FA}"/>
              </a:ext>
            </a:extLst>
          </p:cNvPr>
          <p:cNvCxnSpPr>
            <a:cxnSpLocks/>
            <a:endCxn id="28" idx="0"/>
          </p:cNvCxnSpPr>
          <p:nvPr/>
        </p:nvCxnSpPr>
        <p:spPr>
          <a:xfrm>
            <a:off x="2090957"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E4A9E7E4-E43A-447B-BC13-1D2E0FACE5C0}"/>
              </a:ext>
            </a:extLst>
          </p:cNvPr>
          <p:cNvSpPr/>
          <p:nvPr/>
        </p:nvSpPr>
        <p:spPr>
          <a:xfrm>
            <a:off x="2378988" y="2473848"/>
            <a:ext cx="288032" cy="1938992"/>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1960</a:t>
            </a:r>
            <a:r>
              <a:rPr lang="zh-CN" altLang="en-US" sz="1000" b="0" dirty="0">
                <a:solidFill>
                  <a:srgbClr val="FF0000"/>
                </a:solidFill>
                <a:latin typeface="Helvetica Neue"/>
              </a:rPr>
              <a:t> 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zh-CN" altLang="en-US" sz="1000" b="0" dirty="0">
                <a:solidFill>
                  <a:srgbClr val="FF0000"/>
                </a:solidFill>
                <a:latin typeface="Helvetica Neue"/>
              </a:rPr>
              <a:t>发明光刻工艺</a:t>
            </a:r>
            <a:endParaRPr lang="zh-CN" altLang="en-US" sz="1000" dirty="0">
              <a:solidFill>
                <a:srgbClr val="FF0000"/>
              </a:solidFill>
            </a:endParaRPr>
          </a:p>
        </p:txBody>
      </p:sp>
      <p:cxnSp>
        <p:nvCxnSpPr>
          <p:cNvPr id="33" name="直接连接符 32">
            <a:extLst>
              <a:ext uri="{FF2B5EF4-FFF2-40B4-BE49-F238E27FC236}">
                <a16:creationId xmlns:a16="http://schemas.microsoft.com/office/drawing/2014/main" id="{AEBCB558-5DE4-4C55-B2CB-593FA479AC5E}"/>
              </a:ext>
            </a:extLst>
          </p:cNvPr>
          <p:cNvCxnSpPr>
            <a:cxnSpLocks/>
            <a:endCxn id="32" idx="0"/>
          </p:cNvCxnSpPr>
          <p:nvPr/>
        </p:nvCxnSpPr>
        <p:spPr>
          <a:xfrm>
            <a:off x="2523004" y="2329832"/>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76CDFD39-B2FB-4DDA-B353-97B3594ECDC5}"/>
              </a:ext>
            </a:extLst>
          </p:cNvPr>
          <p:cNvSpPr/>
          <p:nvPr/>
        </p:nvSpPr>
        <p:spPr>
          <a:xfrm>
            <a:off x="1514893" y="2492896"/>
            <a:ext cx="288032" cy="1938992"/>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1956</a:t>
            </a:r>
            <a:r>
              <a:rPr lang="zh-CN" altLang="en-US" sz="1000" b="0" dirty="0">
                <a:solidFill>
                  <a:srgbClr val="FF0000"/>
                </a:solidFill>
                <a:latin typeface="Helvetica Neue"/>
              </a:rPr>
              <a:t> 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zh-CN" altLang="en-US" sz="1000" b="0" dirty="0">
                <a:solidFill>
                  <a:srgbClr val="FF0000"/>
                </a:solidFill>
                <a:latin typeface="Helvetica Neue"/>
              </a:rPr>
              <a:t>发明扩散工艺</a:t>
            </a:r>
            <a:endParaRPr lang="zh-CN" altLang="en-US" sz="1000" dirty="0">
              <a:solidFill>
                <a:srgbClr val="FF0000"/>
              </a:solidFill>
            </a:endParaRPr>
          </a:p>
        </p:txBody>
      </p:sp>
      <p:cxnSp>
        <p:nvCxnSpPr>
          <p:cNvPr id="35" name="直接连接符 34">
            <a:extLst>
              <a:ext uri="{FF2B5EF4-FFF2-40B4-BE49-F238E27FC236}">
                <a16:creationId xmlns:a16="http://schemas.microsoft.com/office/drawing/2014/main" id="{4ED8DD30-C88F-4EDF-8C65-32E28DD30511}"/>
              </a:ext>
            </a:extLst>
          </p:cNvPr>
          <p:cNvCxnSpPr>
            <a:cxnSpLocks/>
            <a:endCxn id="34" idx="0"/>
          </p:cNvCxnSpPr>
          <p:nvPr/>
        </p:nvCxnSpPr>
        <p:spPr>
          <a:xfrm>
            <a:off x="1658909"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F374695E-7C7C-4170-A19A-52A88806192B}"/>
              </a:ext>
            </a:extLst>
          </p:cNvPr>
          <p:cNvSpPr/>
          <p:nvPr/>
        </p:nvSpPr>
        <p:spPr>
          <a:xfrm>
            <a:off x="2811034" y="2492896"/>
            <a:ext cx="288032" cy="2246769"/>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1963</a:t>
            </a:r>
            <a:r>
              <a:rPr lang="zh-CN" altLang="en-US" sz="1000" b="0" dirty="0">
                <a:solidFill>
                  <a:srgbClr val="FF0000"/>
                </a:solidFill>
                <a:latin typeface="Helvetica Neue"/>
              </a:rPr>
              <a:t> 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zh-CN" altLang="en-US" sz="1000" b="0" dirty="0">
                <a:solidFill>
                  <a:srgbClr val="FF0000"/>
                </a:solidFill>
                <a:latin typeface="Helvetica Neue"/>
              </a:rPr>
              <a:t>提出</a:t>
            </a:r>
            <a:r>
              <a:rPr lang="en-US" altLang="zh-CN" sz="1000" b="0" dirty="0">
                <a:solidFill>
                  <a:srgbClr val="FF0000"/>
                </a:solidFill>
                <a:latin typeface="Helvetica Neue"/>
              </a:rPr>
              <a:t>CMOS</a:t>
            </a:r>
            <a:r>
              <a:rPr lang="zh-CN" altLang="en-US" sz="1000" b="0" dirty="0">
                <a:solidFill>
                  <a:srgbClr val="FF0000"/>
                </a:solidFill>
                <a:latin typeface="Helvetica Neue"/>
              </a:rPr>
              <a:t>技术</a:t>
            </a:r>
            <a:endParaRPr lang="zh-CN" altLang="en-US" sz="1000" dirty="0">
              <a:solidFill>
                <a:srgbClr val="FF0000"/>
              </a:solidFill>
            </a:endParaRPr>
          </a:p>
        </p:txBody>
      </p:sp>
      <p:cxnSp>
        <p:nvCxnSpPr>
          <p:cNvPr id="37" name="直接连接符 36">
            <a:extLst>
              <a:ext uri="{FF2B5EF4-FFF2-40B4-BE49-F238E27FC236}">
                <a16:creationId xmlns:a16="http://schemas.microsoft.com/office/drawing/2014/main" id="{BA7D8CF6-7644-4958-A265-B8BC4B0268C0}"/>
              </a:ext>
            </a:extLst>
          </p:cNvPr>
          <p:cNvCxnSpPr>
            <a:cxnSpLocks/>
            <a:endCxn id="36" idx="0"/>
          </p:cNvCxnSpPr>
          <p:nvPr/>
        </p:nvCxnSpPr>
        <p:spPr>
          <a:xfrm>
            <a:off x="2955050"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DFC86E84-D112-43AE-8D25-E5678A557BA9}"/>
              </a:ext>
            </a:extLst>
          </p:cNvPr>
          <p:cNvSpPr/>
          <p:nvPr/>
        </p:nvSpPr>
        <p:spPr>
          <a:xfrm>
            <a:off x="3243079" y="2492896"/>
            <a:ext cx="288032" cy="1938992"/>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1964</a:t>
            </a:r>
            <a:r>
              <a:rPr lang="zh-CN" altLang="en-US" sz="1000" b="0" dirty="0">
                <a:solidFill>
                  <a:srgbClr val="FF0000"/>
                </a:solidFill>
                <a:latin typeface="Helvetica Neue"/>
              </a:rPr>
              <a:t> 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zh-CN" altLang="en-US" sz="1000" b="0" dirty="0">
                <a:solidFill>
                  <a:srgbClr val="FF0000"/>
                </a:solidFill>
                <a:latin typeface="Helvetica Neue"/>
              </a:rPr>
              <a:t>提出摩尔定律</a:t>
            </a:r>
            <a:endParaRPr lang="zh-CN" altLang="en-US" sz="1000" dirty="0">
              <a:solidFill>
                <a:srgbClr val="FF0000"/>
              </a:solidFill>
            </a:endParaRPr>
          </a:p>
        </p:txBody>
      </p:sp>
      <p:cxnSp>
        <p:nvCxnSpPr>
          <p:cNvPr id="39" name="直接连接符 38">
            <a:extLst>
              <a:ext uri="{FF2B5EF4-FFF2-40B4-BE49-F238E27FC236}">
                <a16:creationId xmlns:a16="http://schemas.microsoft.com/office/drawing/2014/main" id="{D0011C36-2310-483D-A93E-5CD802AE42EA}"/>
              </a:ext>
            </a:extLst>
          </p:cNvPr>
          <p:cNvCxnSpPr>
            <a:cxnSpLocks/>
            <a:endCxn id="38" idx="0"/>
          </p:cNvCxnSpPr>
          <p:nvPr/>
        </p:nvCxnSpPr>
        <p:spPr>
          <a:xfrm>
            <a:off x="3387095"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BBEA1EDB-28F6-4F2F-9B4D-FAE9D8EFEA70}"/>
              </a:ext>
            </a:extLst>
          </p:cNvPr>
          <p:cNvSpPr/>
          <p:nvPr/>
        </p:nvSpPr>
        <p:spPr>
          <a:xfrm>
            <a:off x="3675124" y="2493280"/>
            <a:ext cx="288032" cy="3785652"/>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1966</a:t>
            </a:r>
            <a:r>
              <a:rPr lang="zh-CN" altLang="en-US" sz="1000" b="0" dirty="0">
                <a:solidFill>
                  <a:srgbClr val="FF0000"/>
                </a:solidFill>
                <a:latin typeface="Helvetica Neue"/>
              </a:rPr>
              <a:t> 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zh-CN" altLang="en-US" sz="1000" b="0" dirty="0">
                <a:solidFill>
                  <a:srgbClr val="FF0000"/>
                </a:solidFill>
                <a:latin typeface="Helvetica Neue"/>
              </a:rPr>
              <a:t>研制出</a:t>
            </a:r>
            <a:r>
              <a:rPr lang="en-US" altLang="zh-CN" sz="1000" b="0" dirty="0">
                <a:solidFill>
                  <a:srgbClr val="FF0000"/>
                </a:solidFill>
                <a:latin typeface="Helvetica Neue"/>
              </a:rPr>
              <a:t>CMOS</a:t>
            </a:r>
            <a:r>
              <a:rPr lang="zh-CN" altLang="en-US" sz="1000" b="0" dirty="0">
                <a:solidFill>
                  <a:srgbClr val="FF0000"/>
                </a:solidFill>
                <a:latin typeface="Helvetica Neue"/>
              </a:rPr>
              <a:t>集成电路，第一块门阵列</a:t>
            </a:r>
            <a:endParaRPr lang="zh-CN" altLang="en-US" sz="1000" dirty="0">
              <a:solidFill>
                <a:srgbClr val="FF0000"/>
              </a:solidFill>
            </a:endParaRPr>
          </a:p>
        </p:txBody>
      </p:sp>
      <p:cxnSp>
        <p:nvCxnSpPr>
          <p:cNvPr id="41" name="直接连接符 40">
            <a:extLst>
              <a:ext uri="{FF2B5EF4-FFF2-40B4-BE49-F238E27FC236}">
                <a16:creationId xmlns:a16="http://schemas.microsoft.com/office/drawing/2014/main" id="{6332C6B2-2771-4EEE-9CEF-BBD2FD56E172}"/>
              </a:ext>
            </a:extLst>
          </p:cNvPr>
          <p:cNvCxnSpPr>
            <a:cxnSpLocks/>
            <a:endCxn id="40" idx="0"/>
          </p:cNvCxnSpPr>
          <p:nvPr/>
        </p:nvCxnSpPr>
        <p:spPr>
          <a:xfrm>
            <a:off x="3819140" y="2349264"/>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1599DB00-90A4-46E6-99E3-97CBE4DC8BB4}"/>
              </a:ext>
            </a:extLst>
          </p:cNvPr>
          <p:cNvSpPr/>
          <p:nvPr/>
        </p:nvSpPr>
        <p:spPr>
          <a:xfrm>
            <a:off x="4107168" y="2492896"/>
            <a:ext cx="288032" cy="3631763"/>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1971</a:t>
            </a:r>
            <a:r>
              <a:rPr lang="zh-CN" altLang="en-US" sz="1000" b="0" dirty="0">
                <a:solidFill>
                  <a:srgbClr val="FF0000"/>
                </a:solidFill>
                <a:latin typeface="Helvetica Neue"/>
              </a:rPr>
              <a:t> 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zh-CN" altLang="en-US" sz="1000" b="0" dirty="0">
                <a:solidFill>
                  <a:srgbClr val="FF0000"/>
                </a:solidFill>
                <a:latin typeface="Helvetica Neue"/>
              </a:rPr>
              <a:t>第一块</a:t>
            </a:r>
            <a:r>
              <a:rPr lang="en-US" altLang="zh-CN" sz="1000" b="0" dirty="0">
                <a:solidFill>
                  <a:srgbClr val="FF0000"/>
                </a:solidFill>
                <a:latin typeface="Helvetica Neue"/>
              </a:rPr>
              <a:t>DRAM</a:t>
            </a:r>
            <a:r>
              <a:rPr lang="zh-CN" altLang="en-US" sz="1000" b="0" dirty="0">
                <a:solidFill>
                  <a:srgbClr val="FF0000"/>
                </a:solidFill>
                <a:latin typeface="Helvetica Neue"/>
              </a:rPr>
              <a:t>，大规模集成电路出现</a:t>
            </a:r>
            <a:endParaRPr lang="zh-CN" altLang="en-US" sz="1000" dirty="0">
              <a:solidFill>
                <a:srgbClr val="FF0000"/>
              </a:solidFill>
            </a:endParaRPr>
          </a:p>
        </p:txBody>
      </p:sp>
      <p:cxnSp>
        <p:nvCxnSpPr>
          <p:cNvPr id="43" name="直接连接符 42">
            <a:extLst>
              <a:ext uri="{FF2B5EF4-FFF2-40B4-BE49-F238E27FC236}">
                <a16:creationId xmlns:a16="http://schemas.microsoft.com/office/drawing/2014/main" id="{50C27908-841E-4AC2-AC13-A9F38D064E0D}"/>
              </a:ext>
            </a:extLst>
          </p:cNvPr>
          <p:cNvCxnSpPr>
            <a:cxnSpLocks/>
            <a:endCxn id="42" idx="0"/>
          </p:cNvCxnSpPr>
          <p:nvPr/>
        </p:nvCxnSpPr>
        <p:spPr>
          <a:xfrm>
            <a:off x="4251184"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AC0470C2-AFFB-4E4D-A2E7-24D7771D69C2}"/>
              </a:ext>
            </a:extLst>
          </p:cNvPr>
          <p:cNvSpPr/>
          <p:nvPr/>
        </p:nvSpPr>
        <p:spPr>
          <a:xfrm>
            <a:off x="4543427" y="2492896"/>
            <a:ext cx="288032" cy="2708434"/>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1971</a:t>
            </a:r>
            <a:r>
              <a:rPr lang="zh-CN" altLang="en-US" sz="1000" b="0" dirty="0">
                <a:solidFill>
                  <a:srgbClr val="FF0000"/>
                </a:solidFill>
                <a:latin typeface="Helvetica Neue"/>
              </a:rPr>
              <a:t>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zh-CN" altLang="en-US" sz="1000" b="0" dirty="0">
                <a:solidFill>
                  <a:srgbClr val="FF0000"/>
                </a:solidFill>
                <a:latin typeface="Helvetica Neue"/>
              </a:rPr>
              <a:t>第一个微处理器</a:t>
            </a:r>
            <a:r>
              <a:rPr lang="en-US" altLang="zh-CN" sz="1000" b="0" dirty="0">
                <a:solidFill>
                  <a:srgbClr val="FF0000"/>
                </a:solidFill>
                <a:latin typeface="Helvetica Neue"/>
              </a:rPr>
              <a:t>4004</a:t>
            </a:r>
            <a:endParaRPr lang="zh-CN" altLang="en-US" sz="1000" dirty="0">
              <a:solidFill>
                <a:srgbClr val="FF0000"/>
              </a:solidFill>
            </a:endParaRPr>
          </a:p>
        </p:txBody>
      </p:sp>
      <p:cxnSp>
        <p:nvCxnSpPr>
          <p:cNvPr id="45" name="直接连接符 44">
            <a:extLst>
              <a:ext uri="{FF2B5EF4-FFF2-40B4-BE49-F238E27FC236}">
                <a16:creationId xmlns:a16="http://schemas.microsoft.com/office/drawing/2014/main" id="{CBCEC13F-A2E8-4D66-AE1C-0BFC9511E8EE}"/>
              </a:ext>
            </a:extLst>
          </p:cNvPr>
          <p:cNvCxnSpPr>
            <a:cxnSpLocks/>
            <a:endCxn id="44" idx="0"/>
          </p:cNvCxnSpPr>
          <p:nvPr/>
        </p:nvCxnSpPr>
        <p:spPr>
          <a:xfrm>
            <a:off x="4687443"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5D15455-B2BB-4F45-BCDD-B86A927E4FCA}"/>
              </a:ext>
            </a:extLst>
          </p:cNvPr>
          <p:cNvSpPr/>
          <p:nvPr/>
        </p:nvSpPr>
        <p:spPr>
          <a:xfrm>
            <a:off x="4971256" y="2492896"/>
            <a:ext cx="288032" cy="3631763"/>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1988</a:t>
            </a:r>
            <a:r>
              <a:rPr lang="zh-CN" altLang="en-US" sz="1000" b="0" dirty="0">
                <a:solidFill>
                  <a:srgbClr val="FF0000"/>
                </a:solidFill>
                <a:latin typeface="Helvetica Neue"/>
              </a:rPr>
              <a:t> 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en-US" altLang="zh-CN" sz="1000" b="0" dirty="0">
                <a:solidFill>
                  <a:srgbClr val="FF0000"/>
                </a:solidFill>
                <a:latin typeface="Helvetica Neue"/>
              </a:rPr>
              <a:t>16M       DRAM</a:t>
            </a:r>
            <a:r>
              <a:rPr lang="zh-CN" altLang="en-US" sz="1000" b="0" dirty="0">
                <a:solidFill>
                  <a:srgbClr val="FF0000"/>
                </a:solidFill>
                <a:latin typeface="Helvetica Neue"/>
              </a:rPr>
              <a:t>出现</a:t>
            </a:r>
            <a:endParaRPr lang="en-US" altLang="zh-CN" sz="1000" b="0" dirty="0">
              <a:solidFill>
                <a:srgbClr val="FF0000"/>
              </a:solidFill>
              <a:latin typeface="Helvetica Neue"/>
            </a:endParaRPr>
          </a:p>
          <a:p>
            <a:r>
              <a:rPr lang="zh-CN" altLang="en-US" sz="1000" b="0" dirty="0">
                <a:solidFill>
                  <a:srgbClr val="FF0000"/>
                </a:solidFill>
                <a:latin typeface="Helvetica Neue"/>
              </a:rPr>
              <a:t>，进入</a:t>
            </a:r>
            <a:r>
              <a:rPr lang="en-US" altLang="zh-CN" sz="1000" b="0" dirty="0">
                <a:solidFill>
                  <a:srgbClr val="FF0000"/>
                </a:solidFill>
                <a:latin typeface="Helvetica Neue"/>
              </a:rPr>
              <a:t>VLSI</a:t>
            </a:r>
            <a:endParaRPr lang="zh-CN" altLang="en-US" sz="1000" dirty="0">
              <a:solidFill>
                <a:srgbClr val="FF0000"/>
              </a:solidFill>
            </a:endParaRPr>
          </a:p>
        </p:txBody>
      </p:sp>
      <p:cxnSp>
        <p:nvCxnSpPr>
          <p:cNvPr id="47" name="直接连接符 46">
            <a:extLst>
              <a:ext uri="{FF2B5EF4-FFF2-40B4-BE49-F238E27FC236}">
                <a16:creationId xmlns:a16="http://schemas.microsoft.com/office/drawing/2014/main" id="{D949DDB0-6EBA-4BC5-92A7-BA31E314F539}"/>
              </a:ext>
            </a:extLst>
          </p:cNvPr>
          <p:cNvCxnSpPr>
            <a:cxnSpLocks/>
            <a:endCxn id="46" idx="0"/>
          </p:cNvCxnSpPr>
          <p:nvPr/>
        </p:nvCxnSpPr>
        <p:spPr>
          <a:xfrm>
            <a:off x="5115272"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EE1DC7C6-2833-419B-BC61-503BD1552B50}"/>
              </a:ext>
            </a:extLst>
          </p:cNvPr>
          <p:cNvSpPr/>
          <p:nvPr/>
        </p:nvSpPr>
        <p:spPr>
          <a:xfrm>
            <a:off x="5399084" y="2492896"/>
            <a:ext cx="288032" cy="2862322"/>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1989</a:t>
            </a:r>
            <a:r>
              <a:rPr lang="zh-CN" altLang="en-US" sz="1000" b="0" dirty="0">
                <a:solidFill>
                  <a:srgbClr val="FF0000"/>
                </a:solidFill>
                <a:latin typeface="Helvetica Neue"/>
              </a:rPr>
              <a:t> 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en-US" altLang="zh-CN" sz="1000" b="0" dirty="0">
                <a:solidFill>
                  <a:srgbClr val="FF0000"/>
                </a:solidFill>
                <a:latin typeface="Helvetica Neue"/>
              </a:rPr>
              <a:t>486</a:t>
            </a:r>
            <a:r>
              <a:rPr lang="zh-CN" altLang="en-US" sz="1000" b="0" dirty="0">
                <a:solidFill>
                  <a:srgbClr val="FF0000"/>
                </a:solidFill>
                <a:latin typeface="Helvetica Neue"/>
              </a:rPr>
              <a:t>处理器，</a:t>
            </a:r>
            <a:r>
              <a:rPr lang="en-US" altLang="zh-CN" sz="1000" b="0" dirty="0">
                <a:solidFill>
                  <a:srgbClr val="FF0000"/>
                </a:solidFill>
                <a:latin typeface="Helvetica Neue"/>
              </a:rPr>
              <a:t>1</a:t>
            </a:r>
            <a:r>
              <a:rPr lang="el-GR" altLang="zh-CN" sz="1000" b="0" dirty="0">
                <a:solidFill>
                  <a:srgbClr val="FF0000"/>
                </a:solidFill>
                <a:latin typeface="Helvetica Neue"/>
                <a:ea typeface="宋体" panose="02010600030101010101" pitchFamily="2" charset="-122"/>
              </a:rPr>
              <a:t>μ</a:t>
            </a:r>
            <a:r>
              <a:rPr lang="en-US" altLang="zh-CN" sz="1000" b="0" dirty="0">
                <a:solidFill>
                  <a:srgbClr val="FF0000"/>
                </a:solidFill>
                <a:latin typeface="Helvetica Neue"/>
              </a:rPr>
              <a:t>m</a:t>
            </a:r>
            <a:r>
              <a:rPr lang="zh-CN" altLang="en-US" sz="1000" b="0" dirty="0">
                <a:solidFill>
                  <a:srgbClr val="FF0000"/>
                </a:solidFill>
                <a:latin typeface="Helvetica Neue"/>
              </a:rPr>
              <a:t>工艺</a:t>
            </a:r>
            <a:endParaRPr lang="zh-CN" altLang="en-US" sz="1000" dirty="0">
              <a:solidFill>
                <a:srgbClr val="FF0000"/>
              </a:solidFill>
            </a:endParaRPr>
          </a:p>
        </p:txBody>
      </p:sp>
      <p:cxnSp>
        <p:nvCxnSpPr>
          <p:cNvPr id="50" name="直接连接符 49">
            <a:extLst>
              <a:ext uri="{FF2B5EF4-FFF2-40B4-BE49-F238E27FC236}">
                <a16:creationId xmlns:a16="http://schemas.microsoft.com/office/drawing/2014/main" id="{BFFA915D-68C3-4A2B-A792-6A81221E8475}"/>
              </a:ext>
            </a:extLst>
          </p:cNvPr>
          <p:cNvCxnSpPr>
            <a:cxnSpLocks/>
            <a:endCxn id="48" idx="0"/>
          </p:cNvCxnSpPr>
          <p:nvPr/>
        </p:nvCxnSpPr>
        <p:spPr>
          <a:xfrm>
            <a:off x="5543100"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142D3EFC-58B8-4024-9F77-C5AD324FC3B8}"/>
              </a:ext>
            </a:extLst>
          </p:cNvPr>
          <p:cNvSpPr/>
          <p:nvPr/>
        </p:nvSpPr>
        <p:spPr>
          <a:xfrm>
            <a:off x="5826909" y="2492896"/>
            <a:ext cx="288032" cy="2862322"/>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1993</a:t>
            </a:r>
            <a:r>
              <a:rPr lang="zh-CN" altLang="en-US" sz="1000" b="0" dirty="0">
                <a:solidFill>
                  <a:srgbClr val="FF0000"/>
                </a:solidFill>
                <a:latin typeface="Helvetica Neue"/>
              </a:rPr>
              <a:t> 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zh-CN" altLang="en-US" sz="1000" b="0" dirty="0">
                <a:solidFill>
                  <a:srgbClr val="FF0000"/>
                </a:solidFill>
                <a:latin typeface="Helvetica Neue"/>
              </a:rPr>
              <a:t>奔腾处理器，</a:t>
            </a:r>
            <a:r>
              <a:rPr lang="en-US" altLang="zh-CN" sz="1000" b="0" dirty="0">
                <a:solidFill>
                  <a:srgbClr val="FF0000"/>
                </a:solidFill>
                <a:latin typeface="Helvetica Neue"/>
              </a:rPr>
              <a:t>0.6</a:t>
            </a:r>
            <a:r>
              <a:rPr lang="el-GR" altLang="zh-CN" sz="1000" b="0" dirty="0">
                <a:solidFill>
                  <a:srgbClr val="FF0000"/>
                </a:solidFill>
                <a:latin typeface="Helvetica Neue"/>
                <a:ea typeface="宋体" panose="02010600030101010101" pitchFamily="2" charset="-122"/>
              </a:rPr>
              <a:t>μ</a:t>
            </a:r>
            <a:r>
              <a:rPr lang="en-US" altLang="zh-CN" sz="1000" b="0" dirty="0">
                <a:solidFill>
                  <a:srgbClr val="FF0000"/>
                </a:solidFill>
                <a:latin typeface="Helvetica Neue"/>
              </a:rPr>
              <a:t>m</a:t>
            </a:r>
            <a:r>
              <a:rPr lang="zh-CN" altLang="en-US" sz="1000" b="0" dirty="0">
                <a:solidFill>
                  <a:srgbClr val="FF0000"/>
                </a:solidFill>
                <a:latin typeface="Helvetica Neue"/>
              </a:rPr>
              <a:t>工艺</a:t>
            </a:r>
            <a:endParaRPr lang="zh-CN" altLang="en-US" sz="1000" dirty="0">
              <a:solidFill>
                <a:srgbClr val="FF0000"/>
              </a:solidFill>
            </a:endParaRPr>
          </a:p>
        </p:txBody>
      </p:sp>
      <p:cxnSp>
        <p:nvCxnSpPr>
          <p:cNvPr id="52" name="直接连接符 51">
            <a:extLst>
              <a:ext uri="{FF2B5EF4-FFF2-40B4-BE49-F238E27FC236}">
                <a16:creationId xmlns:a16="http://schemas.microsoft.com/office/drawing/2014/main" id="{DD953EF0-CC66-4EB7-B71A-2CC2B086817B}"/>
              </a:ext>
            </a:extLst>
          </p:cNvPr>
          <p:cNvCxnSpPr>
            <a:cxnSpLocks/>
            <a:endCxn id="51" idx="0"/>
          </p:cNvCxnSpPr>
          <p:nvPr/>
        </p:nvCxnSpPr>
        <p:spPr>
          <a:xfrm>
            <a:off x="5970925"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431E6F87-5F6E-4273-85FC-BBDC483FD295}"/>
              </a:ext>
            </a:extLst>
          </p:cNvPr>
          <p:cNvSpPr/>
          <p:nvPr/>
        </p:nvSpPr>
        <p:spPr>
          <a:xfrm>
            <a:off x="6254737" y="2492896"/>
            <a:ext cx="288032" cy="3477875"/>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1997</a:t>
            </a:r>
            <a:r>
              <a:rPr lang="zh-CN" altLang="en-US" sz="1000" b="0" dirty="0">
                <a:solidFill>
                  <a:srgbClr val="FF0000"/>
                </a:solidFill>
                <a:latin typeface="Helvetica Neue"/>
              </a:rPr>
              <a:t>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zh-CN" altLang="en-US" sz="1000" b="0" dirty="0">
                <a:solidFill>
                  <a:srgbClr val="FF0000"/>
                </a:solidFill>
                <a:latin typeface="Helvetica Neue"/>
              </a:rPr>
              <a:t>奔腾</a:t>
            </a:r>
            <a:r>
              <a:rPr lang="en-US" altLang="zh-CN" sz="1000" b="0" dirty="0">
                <a:solidFill>
                  <a:srgbClr val="FF0000"/>
                </a:solidFill>
                <a:latin typeface="Helvetica Neue"/>
              </a:rPr>
              <a:t>pro</a:t>
            </a:r>
            <a:r>
              <a:rPr lang="zh-CN" altLang="en-US" sz="1000" b="0" dirty="0">
                <a:solidFill>
                  <a:srgbClr val="FF0000"/>
                </a:solidFill>
                <a:latin typeface="Helvetica Neue"/>
              </a:rPr>
              <a:t>处理器，</a:t>
            </a:r>
            <a:r>
              <a:rPr lang="en-US" altLang="zh-CN" sz="1000" b="0" dirty="0">
                <a:solidFill>
                  <a:srgbClr val="FF0000"/>
                </a:solidFill>
                <a:latin typeface="Helvetica Neue"/>
              </a:rPr>
              <a:t>0.25</a:t>
            </a:r>
            <a:r>
              <a:rPr lang="el-GR" altLang="zh-CN" sz="1000" b="0" dirty="0">
                <a:solidFill>
                  <a:srgbClr val="FF0000"/>
                </a:solidFill>
                <a:latin typeface="Helvetica Neue"/>
                <a:ea typeface="宋体" panose="02010600030101010101" pitchFamily="2" charset="-122"/>
              </a:rPr>
              <a:t>μ</a:t>
            </a:r>
            <a:r>
              <a:rPr lang="en-US" altLang="zh-CN" sz="1000" b="0" dirty="0">
                <a:solidFill>
                  <a:srgbClr val="FF0000"/>
                </a:solidFill>
                <a:latin typeface="Helvetica Neue"/>
              </a:rPr>
              <a:t>m</a:t>
            </a:r>
            <a:r>
              <a:rPr lang="zh-CN" altLang="en-US" sz="1000" b="0" dirty="0">
                <a:solidFill>
                  <a:srgbClr val="FF0000"/>
                </a:solidFill>
                <a:latin typeface="Helvetica Neue"/>
              </a:rPr>
              <a:t>工艺</a:t>
            </a:r>
            <a:endParaRPr lang="zh-CN" altLang="en-US" sz="1000" dirty="0">
              <a:solidFill>
                <a:srgbClr val="FF0000"/>
              </a:solidFill>
            </a:endParaRPr>
          </a:p>
        </p:txBody>
      </p:sp>
      <p:cxnSp>
        <p:nvCxnSpPr>
          <p:cNvPr id="54" name="直接连接符 53">
            <a:extLst>
              <a:ext uri="{FF2B5EF4-FFF2-40B4-BE49-F238E27FC236}">
                <a16:creationId xmlns:a16="http://schemas.microsoft.com/office/drawing/2014/main" id="{0744956A-4220-4CDF-8E14-1131339AA9D2}"/>
              </a:ext>
            </a:extLst>
          </p:cNvPr>
          <p:cNvCxnSpPr>
            <a:cxnSpLocks/>
            <a:endCxn id="53" idx="0"/>
          </p:cNvCxnSpPr>
          <p:nvPr/>
        </p:nvCxnSpPr>
        <p:spPr>
          <a:xfrm>
            <a:off x="6398753"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7CDF2A1E-E641-433A-8E44-0D6D8B150392}"/>
              </a:ext>
            </a:extLst>
          </p:cNvPr>
          <p:cNvSpPr/>
          <p:nvPr/>
        </p:nvSpPr>
        <p:spPr>
          <a:xfrm>
            <a:off x="6678343" y="2492896"/>
            <a:ext cx="288032" cy="2092881"/>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1999</a:t>
            </a:r>
            <a:r>
              <a:rPr lang="zh-CN" altLang="en-US" sz="1000" b="0" dirty="0">
                <a:solidFill>
                  <a:srgbClr val="FF0000"/>
                </a:solidFill>
                <a:latin typeface="Helvetica Neue"/>
              </a:rPr>
              <a:t>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en-US" altLang="zh-CN" sz="1000" b="0" dirty="0">
                <a:solidFill>
                  <a:srgbClr val="FF0000"/>
                </a:solidFill>
                <a:latin typeface="Helvetica Neue"/>
              </a:rPr>
              <a:t>0.18</a:t>
            </a:r>
            <a:r>
              <a:rPr lang="el-GR" altLang="zh-CN" sz="1000" b="0" dirty="0">
                <a:solidFill>
                  <a:srgbClr val="FF0000"/>
                </a:solidFill>
                <a:latin typeface="Helvetica Neue"/>
                <a:ea typeface="宋体" panose="02010600030101010101" pitchFamily="2" charset="-122"/>
              </a:rPr>
              <a:t>μ</a:t>
            </a:r>
            <a:r>
              <a:rPr lang="en-US" altLang="zh-CN" sz="1000" b="0" dirty="0">
                <a:solidFill>
                  <a:srgbClr val="FF0000"/>
                </a:solidFill>
                <a:latin typeface="Helvetica Neue"/>
              </a:rPr>
              <a:t>m</a:t>
            </a:r>
            <a:r>
              <a:rPr lang="zh-CN" altLang="en-US" sz="1000" b="0" dirty="0">
                <a:solidFill>
                  <a:srgbClr val="FF0000"/>
                </a:solidFill>
                <a:latin typeface="Helvetica Neue"/>
              </a:rPr>
              <a:t>工艺</a:t>
            </a:r>
            <a:endParaRPr lang="zh-CN" altLang="en-US" sz="1000" dirty="0">
              <a:solidFill>
                <a:srgbClr val="FF0000"/>
              </a:solidFill>
            </a:endParaRPr>
          </a:p>
        </p:txBody>
      </p:sp>
      <p:cxnSp>
        <p:nvCxnSpPr>
          <p:cNvPr id="56" name="直接连接符 55">
            <a:extLst>
              <a:ext uri="{FF2B5EF4-FFF2-40B4-BE49-F238E27FC236}">
                <a16:creationId xmlns:a16="http://schemas.microsoft.com/office/drawing/2014/main" id="{6D50A788-B9CB-4673-AF72-0A2611392A34}"/>
              </a:ext>
            </a:extLst>
          </p:cNvPr>
          <p:cNvCxnSpPr>
            <a:cxnSpLocks/>
            <a:endCxn id="55" idx="0"/>
          </p:cNvCxnSpPr>
          <p:nvPr/>
        </p:nvCxnSpPr>
        <p:spPr>
          <a:xfrm>
            <a:off x="6822359"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7D019063-05E0-4F8E-ACE0-9C785A73F5C6}"/>
              </a:ext>
            </a:extLst>
          </p:cNvPr>
          <p:cNvSpPr/>
          <p:nvPr/>
        </p:nvSpPr>
        <p:spPr>
          <a:xfrm>
            <a:off x="7101948" y="2492896"/>
            <a:ext cx="288032" cy="2092881"/>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2001</a:t>
            </a:r>
            <a:r>
              <a:rPr lang="zh-CN" altLang="en-US" sz="1000" b="0" dirty="0">
                <a:solidFill>
                  <a:srgbClr val="FF0000"/>
                </a:solidFill>
                <a:latin typeface="Helvetica Neue"/>
              </a:rPr>
              <a:t> 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en-US" altLang="zh-CN" sz="1000" b="0" dirty="0">
                <a:solidFill>
                  <a:srgbClr val="FF0000"/>
                </a:solidFill>
                <a:latin typeface="Helvetica Neue"/>
              </a:rPr>
              <a:t>0.13</a:t>
            </a:r>
            <a:r>
              <a:rPr lang="el-GR" altLang="zh-CN" sz="1000" b="0" dirty="0">
                <a:solidFill>
                  <a:srgbClr val="FF0000"/>
                </a:solidFill>
                <a:latin typeface="Helvetica Neue"/>
                <a:ea typeface="宋体" panose="02010600030101010101" pitchFamily="2" charset="-122"/>
              </a:rPr>
              <a:t>μ</a:t>
            </a:r>
            <a:r>
              <a:rPr lang="en-US" altLang="zh-CN" sz="1000" b="0" dirty="0">
                <a:solidFill>
                  <a:srgbClr val="FF0000"/>
                </a:solidFill>
                <a:latin typeface="Helvetica Neue"/>
              </a:rPr>
              <a:t>m</a:t>
            </a:r>
            <a:r>
              <a:rPr lang="zh-CN" altLang="en-US" sz="1000" b="0" dirty="0">
                <a:solidFill>
                  <a:srgbClr val="FF0000"/>
                </a:solidFill>
                <a:latin typeface="Helvetica Neue"/>
              </a:rPr>
              <a:t>工艺</a:t>
            </a:r>
            <a:endParaRPr lang="zh-CN" altLang="en-US" sz="1000" dirty="0">
              <a:solidFill>
                <a:srgbClr val="FF0000"/>
              </a:solidFill>
            </a:endParaRPr>
          </a:p>
        </p:txBody>
      </p:sp>
      <p:cxnSp>
        <p:nvCxnSpPr>
          <p:cNvPr id="58" name="直接连接符 57">
            <a:extLst>
              <a:ext uri="{FF2B5EF4-FFF2-40B4-BE49-F238E27FC236}">
                <a16:creationId xmlns:a16="http://schemas.microsoft.com/office/drawing/2014/main" id="{2FE82032-B357-4B39-82F0-A24AB008E0C6}"/>
              </a:ext>
            </a:extLst>
          </p:cNvPr>
          <p:cNvCxnSpPr>
            <a:cxnSpLocks/>
            <a:endCxn id="57" idx="0"/>
          </p:cNvCxnSpPr>
          <p:nvPr/>
        </p:nvCxnSpPr>
        <p:spPr>
          <a:xfrm>
            <a:off x="7245964"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E24C41A5-C660-4C00-9723-213AC32E993C}"/>
              </a:ext>
            </a:extLst>
          </p:cNvPr>
          <p:cNvSpPr/>
          <p:nvPr/>
        </p:nvSpPr>
        <p:spPr>
          <a:xfrm>
            <a:off x="7525552" y="2492896"/>
            <a:ext cx="288032" cy="1938992"/>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2003</a:t>
            </a:r>
            <a:r>
              <a:rPr lang="zh-CN" altLang="en-US" sz="1000" b="0" dirty="0">
                <a:solidFill>
                  <a:srgbClr val="FF0000"/>
                </a:solidFill>
                <a:latin typeface="Helvetica Neue"/>
              </a:rPr>
              <a:t>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en-US" altLang="zh-CN" sz="1000" b="0" dirty="0">
                <a:solidFill>
                  <a:srgbClr val="FF0000"/>
                </a:solidFill>
                <a:latin typeface="Helvetica Neue"/>
              </a:rPr>
              <a:t>90nm</a:t>
            </a:r>
            <a:r>
              <a:rPr lang="zh-CN" altLang="en-US" sz="1000" b="0" dirty="0">
                <a:solidFill>
                  <a:srgbClr val="FF0000"/>
                </a:solidFill>
                <a:latin typeface="Helvetica Neue"/>
              </a:rPr>
              <a:t>工艺</a:t>
            </a:r>
            <a:endParaRPr lang="zh-CN" altLang="en-US" sz="1000" dirty="0">
              <a:solidFill>
                <a:srgbClr val="FF0000"/>
              </a:solidFill>
            </a:endParaRPr>
          </a:p>
        </p:txBody>
      </p:sp>
      <p:cxnSp>
        <p:nvCxnSpPr>
          <p:cNvPr id="60" name="直接连接符 59">
            <a:extLst>
              <a:ext uri="{FF2B5EF4-FFF2-40B4-BE49-F238E27FC236}">
                <a16:creationId xmlns:a16="http://schemas.microsoft.com/office/drawing/2014/main" id="{8EDDCAB4-C03F-4D7B-A8BF-56B5CB511989}"/>
              </a:ext>
            </a:extLst>
          </p:cNvPr>
          <p:cNvCxnSpPr>
            <a:cxnSpLocks/>
            <a:endCxn id="59" idx="0"/>
          </p:cNvCxnSpPr>
          <p:nvPr/>
        </p:nvCxnSpPr>
        <p:spPr>
          <a:xfrm>
            <a:off x="7669568" y="2348880"/>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C87B75E8-1634-49AE-9EA9-263DDC318315}"/>
              </a:ext>
            </a:extLst>
          </p:cNvPr>
          <p:cNvSpPr/>
          <p:nvPr/>
        </p:nvSpPr>
        <p:spPr>
          <a:xfrm>
            <a:off x="7957600" y="2498224"/>
            <a:ext cx="288032" cy="1938992"/>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2005</a:t>
            </a:r>
            <a:r>
              <a:rPr lang="zh-CN" altLang="en-US" sz="1000" b="0" dirty="0">
                <a:solidFill>
                  <a:srgbClr val="FF0000"/>
                </a:solidFill>
                <a:latin typeface="Helvetica Neue"/>
              </a:rPr>
              <a:t>年</a:t>
            </a:r>
            <a:endParaRPr lang="en-US" altLang="zh-CN" sz="1000" b="0" dirty="0">
              <a:solidFill>
                <a:srgbClr val="FF0000"/>
              </a:solidFill>
              <a:latin typeface="Helvetica Neue"/>
            </a:endParaRPr>
          </a:p>
          <a:p>
            <a:endParaRPr lang="en-US" altLang="zh-CN" sz="1000" b="0" dirty="0">
              <a:solidFill>
                <a:srgbClr val="FF0000"/>
              </a:solidFill>
              <a:latin typeface="Helvetica Neue"/>
            </a:endParaRPr>
          </a:p>
          <a:p>
            <a:r>
              <a:rPr lang="en-US" altLang="zh-CN" sz="1000" b="0" dirty="0">
                <a:solidFill>
                  <a:srgbClr val="FF0000"/>
                </a:solidFill>
                <a:latin typeface="Helvetica Neue"/>
              </a:rPr>
              <a:t>65nm</a:t>
            </a:r>
            <a:r>
              <a:rPr lang="zh-CN" altLang="en-US" sz="1000" b="0" dirty="0">
                <a:solidFill>
                  <a:srgbClr val="FF0000"/>
                </a:solidFill>
                <a:latin typeface="Helvetica Neue"/>
              </a:rPr>
              <a:t>工艺</a:t>
            </a:r>
            <a:endParaRPr lang="zh-CN" altLang="en-US" sz="1000" dirty="0">
              <a:solidFill>
                <a:srgbClr val="FF0000"/>
              </a:solidFill>
            </a:endParaRPr>
          </a:p>
        </p:txBody>
      </p:sp>
      <p:cxnSp>
        <p:nvCxnSpPr>
          <p:cNvPr id="62" name="直接连接符 61">
            <a:extLst>
              <a:ext uri="{FF2B5EF4-FFF2-40B4-BE49-F238E27FC236}">
                <a16:creationId xmlns:a16="http://schemas.microsoft.com/office/drawing/2014/main" id="{C4CD33F6-1BB3-4983-9EB7-4BDBF8F1DDCC}"/>
              </a:ext>
            </a:extLst>
          </p:cNvPr>
          <p:cNvCxnSpPr>
            <a:cxnSpLocks/>
            <a:endCxn id="61" idx="0"/>
          </p:cNvCxnSpPr>
          <p:nvPr/>
        </p:nvCxnSpPr>
        <p:spPr>
          <a:xfrm>
            <a:off x="8101616" y="2354208"/>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8980DDE5-1B68-4B16-9C76-A0E1C7375934}"/>
              </a:ext>
            </a:extLst>
          </p:cNvPr>
          <p:cNvSpPr/>
          <p:nvPr/>
        </p:nvSpPr>
        <p:spPr>
          <a:xfrm>
            <a:off x="8255620" y="3277726"/>
            <a:ext cx="476188" cy="261610"/>
          </a:xfrm>
          <a:prstGeom prst="rect">
            <a:avLst/>
          </a:prstGeom>
          <a:noFill/>
        </p:spPr>
        <p:txBody>
          <a:bodyPr wrap="square">
            <a:spAutoFit/>
          </a:bodyPr>
          <a:lstStyle/>
          <a:p>
            <a:r>
              <a:rPr lang="en-US" altLang="zh-CN" sz="1100" dirty="0">
                <a:solidFill>
                  <a:srgbClr val="FF0000"/>
                </a:solidFill>
                <a:latin typeface="Helvetica Neue"/>
              </a:rPr>
              <a:t>……</a:t>
            </a:r>
            <a:endParaRPr lang="zh-CN" altLang="en-US" sz="1100" dirty="0">
              <a:solidFill>
                <a:srgbClr val="FF0000"/>
              </a:solidFill>
            </a:endParaRPr>
          </a:p>
        </p:txBody>
      </p:sp>
      <p:sp>
        <p:nvSpPr>
          <p:cNvPr id="64" name="标题 1">
            <a:extLst>
              <a:ext uri="{FF2B5EF4-FFF2-40B4-BE49-F238E27FC236}">
                <a16:creationId xmlns:a16="http://schemas.microsoft.com/office/drawing/2014/main" id="{56232B23-B5D4-408C-9BE3-9708C2AE795E}"/>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400" dirty="0">
                <a:solidFill>
                  <a:schemeClr val="bg1"/>
                </a:solidFill>
                <a:latin typeface="黑体" pitchFamily="49" charset="-122"/>
                <a:ea typeface="黑体" pitchFamily="49" charset="-122"/>
              </a:rPr>
              <a:t>集成电路的发展和特点</a:t>
            </a:r>
          </a:p>
        </p:txBody>
      </p:sp>
    </p:spTree>
    <p:extLst>
      <p:ext uri="{BB962C8B-B14F-4D97-AF65-F5344CB8AC3E}">
        <p14:creationId xmlns:p14="http://schemas.microsoft.com/office/powerpoint/2010/main" val="3824226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436649" y="1194678"/>
            <a:ext cx="1422184"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摩尔定律</a:t>
            </a:r>
          </a:p>
        </p:txBody>
      </p:sp>
      <p:sp>
        <p:nvSpPr>
          <p:cNvPr id="31" name="圆角矩形 1">
            <a:extLst>
              <a:ext uri="{FF2B5EF4-FFF2-40B4-BE49-F238E27FC236}">
                <a16:creationId xmlns:a16="http://schemas.microsoft.com/office/drawing/2014/main" id="{441C611C-6E48-41AF-8359-F21DA98CC937}"/>
              </a:ext>
            </a:extLst>
          </p:cNvPr>
          <p:cNvSpPr/>
          <p:nvPr/>
        </p:nvSpPr>
        <p:spPr>
          <a:xfrm>
            <a:off x="436649" y="2060848"/>
            <a:ext cx="4495391" cy="2664296"/>
          </a:xfrm>
          <a:prstGeom prst="roundRect">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Wingdings" panose="05000000000000000000" pitchFamily="2" charset="2"/>
              <a:buChar char="Ø"/>
            </a:pPr>
            <a:r>
              <a:rPr lang="zh-CN" altLang="en-US" dirty="0">
                <a:solidFill>
                  <a:srgbClr val="990000"/>
                </a:solidFill>
                <a:latin typeface="+mn-ea"/>
                <a:cs typeface="Times New Roman" panose="02020603050405020304" pitchFamily="18" charset="0"/>
              </a:rPr>
              <a:t>集成电路上可以容纳的晶体管数目在大约每经过</a:t>
            </a:r>
            <a:r>
              <a:rPr lang="en-US" altLang="zh-CN" dirty="0">
                <a:solidFill>
                  <a:srgbClr val="990000"/>
                </a:solidFill>
                <a:latin typeface="+mn-ea"/>
                <a:cs typeface="Times New Roman" panose="02020603050405020304" pitchFamily="18" charset="0"/>
              </a:rPr>
              <a:t>18</a:t>
            </a:r>
            <a:r>
              <a:rPr lang="zh-CN" altLang="en-US" dirty="0">
                <a:solidFill>
                  <a:srgbClr val="990000"/>
                </a:solidFill>
                <a:latin typeface="+mn-ea"/>
                <a:cs typeface="Times New Roman" panose="02020603050405020304" pitchFamily="18" charset="0"/>
              </a:rPr>
              <a:t>个月到</a:t>
            </a:r>
            <a:r>
              <a:rPr lang="en-US" altLang="zh-CN" dirty="0">
                <a:solidFill>
                  <a:srgbClr val="990000"/>
                </a:solidFill>
                <a:latin typeface="+mn-ea"/>
                <a:cs typeface="Times New Roman" panose="02020603050405020304" pitchFamily="18" charset="0"/>
              </a:rPr>
              <a:t>24</a:t>
            </a:r>
            <a:r>
              <a:rPr lang="zh-CN" altLang="en-US" dirty="0">
                <a:solidFill>
                  <a:srgbClr val="990000"/>
                </a:solidFill>
                <a:latin typeface="+mn-ea"/>
                <a:cs typeface="Times New Roman" panose="02020603050405020304" pitchFamily="18" charset="0"/>
              </a:rPr>
              <a:t>个月便会增加一倍。换言之，处理器的性能大约每两年翻一倍，同时价格下降为之前的一半。</a:t>
            </a:r>
          </a:p>
        </p:txBody>
      </p:sp>
      <p:pic>
        <p:nvPicPr>
          <p:cNvPr id="7" name="图片 6">
            <a:extLst>
              <a:ext uri="{FF2B5EF4-FFF2-40B4-BE49-F238E27FC236}">
                <a16:creationId xmlns:a16="http://schemas.microsoft.com/office/drawing/2014/main" id="{50CE1639-BC0F-4B37-BB2C-877C19EDD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3487236"/>
            <a:ext cx="3327941" cy="2043767"/>
          </a:xfrm>
          <a:prstGeom prst="rect">
            <a:avLst/>
          </a:prstGeom>
        </p:spPr>
      </p:pic>
      <p:pic>
        <p:nvPicPr>
          <p:cNvPr id="10" name="图片 9">
            <a:extLst>
              <a:ext uri="{FF2B5EF4-FFF2-40B4-BE49-F238E27FC236}">
                <a16:creationId xmlns:a16="http://schemas.microsoft.com/office/drawing/2014/main" id="{02482511-982D-4B16-B661-C5E1023868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5" y="1420182"/>
            <a:ext cx="3289287" cy="1720785"/>
          </a:xfrm>
          <a:prstGeom prst="rect">
            <a:avLst/>
          </a:prstGeom>
        </p:spPr>
      </p:pic>
      <p:sp>
        <p:nvSpPr>
          <p:cNvPr id="11" name="矩形 10">
            <a:extLst>
              <a:ext uri="{FF2B5EF4-FFF2-40B4-BE49-F238E27FC236}">
                <a16:creationId xmlns:a16="http://schemas.microsoft.com/office/drawing/2014/main" id="{09F0A186-A955-432E-831E-BD009D8CBCA8}"/>
              </a:ext>
            </a:extLst>
          </p:cNvPr>
          <p:cNvSpPr/>
          <p:nvPr/>
        </p:nvSpPr>
        <p:spPr>
          <a:xfrm>
            <a:off x="398344" y="5001602"/>
            <a:ext cx="4572000" cy="1323439"/>
          </a:xfrm>
          <a:prstGeom prst="rect">
            <a:avLst/>
          </a:prstGeom>
        </p:spPr>
        <p:txBody>
          <a:bodyPr>
            <a:spAutoFit/>
          </a:bodyPr>
          <a:lstStyle/>
          <a:p>
            <a:pPr marL="342900" indent="-342900">
              <a:buFont typeface="Wingdings" panose="05000000000000000000" pitchFamily="2" charset="2"/>
              <a:buChar char="ü"/>
            </a:pPr>
            <a:r>
              <a:rPr lang="zh-CN" altLang="en-US" dirty="0">
                <a:solidFill>
                  <a:srgbClr val="990000"/>
                </a:solidFill>
                <a:latin typeface="+mn-ea"/>
                <a:ea typeface="+mn-ea"/>
                <a:cs typeface="Times New Roman" panose="02020603050405020304" pitchFamily="18" charset="0"/>
              </a:rPr>
              <a:t>摩尔定律是内行人摩尔的经验之谈，汉译名为“定律”，但并非自然科学定律，它一定程度揭示了信息技术进步的速度。</a:t>
            </a:r>
          </a:p>
        </p:txBody>
      </p:sp>
      <p:sp>
        <p:nvSpPr>
          <p:cNvPr id="8" name="标题 1">
            <a:extLst>
              <a:ext uri="{FF2B5EF4-FFF2-40B4-BE49-F238E27FC236}">
                <a16:creationId xmlns:a16="http://schemas.microsoft.com/office/drawing/2014/main" id="{FA85D692-7BDC-45F1-86CA-C859E7499D84}"/>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400" dirty="0">
                <a:solidFill>
                  <a:schemeClr val="bg1"/>
                </a:solidFill>
                <a:latin typeface="黑体" pitchFamily="49" charset="-122"/>
                <a:ea typeface="黑体" pitchFamily="49" charset="-122"/>
              </a:rPr>
              <a:t>集成电路的发展和特点</a:t>
            </a:r>
          </a:p>
        </p:txBody>
      </p:sp>
    </p:spTree>
    <p:extLst>
      <p:ext uri="{BB962C8B-B14F-4D97-AF65-F5344CB8AC3E}">
        <p14:creationId xmlns:p14="http://schemas.microsoft.com/office/powerpoint/2010/main" val="300178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611769" y="1196752"/>
            <a:ext cx="235032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集成电路的优点</a:t>
            </a:r>
          </a:p>
        </p:txBody>
      </p:sp>
      <p:sp>
        <p:nvSpPr>
          <p:cNvPr id="5" name="矩形 4">
            <a:extLst>
              <a:ext uri="{FF2B5EF4-FFF2-40B4-BE49-F238E27FC236}">
                <a16:creationId xmlns:a16="http://schemas.microsoft.com/office/drawing/2014/main" id="{AE81310E-5888-4509-A576-39E604AAF9AE}"/>
              </a:ext>
            </a:extLst>
          </p:cNvPr>
          <p:cNvSpPr/>
          <p:nvPr/>
        </p:nvSpPr>
        <p:spPr>
          <a:xfrm>
            <a:off x="433675" y="2132856"/>
            <a:ext cx="4066317" cy="707886"/>
          </a:xfrm>
          <a:prstGeom prst="rect">
            <a:avLst/>
          </a:prstGeom>
        </p:spPr>
        <p:txBody>
          <a:bodyPr wrap="square">
            <a:spAutoFit/>
          </a:bodyPr>
          <a:lstStyle/>
          <a:p>
            <a:pPr marL="342900" indent="-342900">
              <a:buFont typeface="Wingdings" panose="05000000000000000000" pitchFamily="2" charset="2"/>
              <a:buChar char="Ø"/>
            </a:pPr>
            <a:r>
              <a:rPr lang="en-US" altLang="zh-CN" dirty="0">
                <a:solidFill>
                  <a:srgbClr val="990000"/>
                </a:solidFill>
                <a:latin typeface="+mn-ea"/>
                <a:ea typeface="+mn-ea"/>
                <a:cs typeface="Times New Roman" panose="02020603050405020304" pitchFamily="18" charset="0"/>
              </a:rPr>
              <a:t>IC </a:t>
            </a:r>
            <a:r>
              <a:rPr lang="zh-CN" altLang="en-US" dirty="0">
                <a:solidFill>
                  <a:srgbClr val="990000"/>
                </a:solidFill>
                <a:latin typeface="+mn-ea"/>
                <a:ea typeface="+mn-ea"/>
                <a:cs typeface="Times New Roman" panose="02020603050405020304" pitchFamily="18" charset="0"/>
              </a:rPr>
              <a:t>对于离散晶体管有两个主要优势：成本和性能。</a:t>
            </a:r>
            <a:endParaRPr lang="en-US" altLang="zh-CN" dirty="0">
              <a:solidFill>
                <a:srgbClr val="990000"/>
              </a:solidFill>
              <a:latin typeface="+mn-ea"/>
              <a:ea typeface="+mn-ea"/>
              <a:cs typeface="Times New Roman" panose="02020603050405020304" pitchFamily="18" charset="0"/>
            </a:endParaRPr>
          </a:p>
        </p:txBody>
      </p:sp>
      <p:sp>
        <p:nvSpPr>
          <p:cNvPr id="12" name="圆角矩形 1">
            <a:extLst>
              <a:ext uri="{FF2B5EF4-FFF2-40B4-BE49-F238E27FC236}">
                <a16:creationId xmlns:a16="http://schemas.microsoft.com/office/drawing/2014/main" id="{D94A694C-E89D-451B-A046-750F333A37CA}"/>
              </a:ext>
            </a:extLst>
          </p:cNvPr>
          <p:cNvSpPr/>
          <p:nvPr/>
        </p:nvSpPr>
        <p:spPr>
          <a:xfrm>
            <a:off x="441268" y="2060847"/>
            <a:ext cx="4058723" cy="864097"/>
          </a:xfrm>
          <a:prstGeom prst="roundRect">
            <a:avLst>
              <a:gd name="adj" fmla="val 7378"/>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lvl="0" indent="-342900">
              <a:lnSpc>
                <a:spcPct val="150000"/>
              </a:lnSpc>
              <a:buFont typeface="Wingdings" panose="05000000000000000000" pitchFamily="2" charset="2"/>
              <a:buChar char="Ø"/>
            </a:pPr>
            <a:endParaRPr lang="zh-CN" altLang="en-US" dirty="0">
              <a:solidFill>
                <a:srgbClr val="990000"/>
              </a:solidFill>
              <a:latin typeface="+mn-ea"/>
            </a:endParaRPr>
          </a:p>
        </p:txBody>
      </p:sp>
      <p:pic>
        <p:nvPicPr>
          <p:cNvPr id="6" name="图片 5">
            <a:extLst>
              <a:ext uri="{FF2B5EF4-FFF2-40B4-BE49-F238E27FC236}">
                <a16:creationId xmlns:a16="http://schemas.microsoft.com/office/drawing/2014/main" id="{F9BD9C9B-D7E4-4266-ACC7-F5AFB1498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530" y="980728"/>
            <a:ext cx="2831202" cy="3474657"/>
          </a:xfrm>
          <a:prstGeom prst="rect">
            <a:avLst/>
          </a:prstGeom>
        </p:spPr>
      </p:pic>
      <p:pic>
        <p:nvPicPr>
          <p:cNvPr id="18" name="图片 17">
            <a:extLst>
              <a:ext uri="{FF2B5EF4-FFF2-40B4-BE49-F238E27FC236}">
                <a16:creationId xmlns:a16="http://schemas.microsoft.com/office/drawing/2014/main" id="{DA9438C3-7034-4C98-9876-E9D8AC72D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529" y="4656046"/>
            <a:ext cx="2815725" cy="1603728"/>
          </a:xfrm>
          <a:prstGeom prst="rect">
            <a:avLst/>
          </a:prstGeom>
        </p:spPr>
      </p:pic>
      <p:sp>
        <p:nvSpPr>
          <p:cNvPr id="19" name="矩形 18">
            <a:extLst>
              <a:ext uri="{FF2B5EF4-FFF2-40B4-BE49-F238E27FC236}">
                <a16:creationId xmlns:a16="http://schemas.microsoft.com/office/drawing/2014/main" id="{F62D00B3-40B8-4BE8-AEBF-EEFEC0E1484A}"/>
              </a:ext>
            </a:extLst>
          </p:cNvPr>
          <p:cNvSpPr/>
          <p:nvPr/>
        </p:nvSpPr>
        <p:spPr>
          <a:xfrm>
            <a:off x="974665" y="4950078"/>
            <a:ext cx="4058723" cy="1015663"/>
          </a:xfrm>
          <a:prstGeom prst="rect">
            <a:avLst/>
          </a:prstGeom>
        </p:spPr>
        <p:txBody>
          <a:bodyPr wrap="square">
            <a:spAutoFit/>
          </a:bodyPr>
          <a:lstStyle/>
          <a:p>
            <a:pPr marL="342900" indent="-342900">
              <a:buFont typeface="Wingdings" panose="05000000000000000000" pitchFamily="2" charset="2"/>
              <a:buChar char="ü"/>
            </a:pPr>
            <a:r>
              <a:rPr lang="zh-CN" altLang="en-US" dirty="0">
                <a:solidFill>
                  <a:srgbClr val="990000"/>
                </a:solidFill>
                <a:latin typeface="+mn-ea"/>
                <a:ea typeface="+mn-ea"/>
                <a:cs typeface="Times New Roman" panose="02020603050405020304" pitchFamily="18" charset="0"/>
              </a:rPr>
              <a:t>性能高是由于组件快速开关，消耗更低能量，因为组件很小且彼此靠近。</a:t>
            </a:r>
          </a:p>
        </p:txBody>
      </p:sp>
      <p:sp>
        <p:nvSpPr>
          <p:cNvPr id="24" name="圆角矩形 1">
            <a:extLst>
              <a:ext uri="{FF2B5EF4-FFF2-40B4-BE49-F238E27FC236}">
                <a16:creationId xmlns:a16="http://schemas.microsoft.com/office/drawing/2014/main" id="{662BECB0-65C6-498C-943F-8D1C567893E6}"/>
              </a:ext>
            </a:extLst>
          </p:cNvPr>
          <p:cNvSpPr/>
          <p:nvPr/>
        </p:nvSpPr>
        <p:spPr>
          <a:xfrm>
            <a:off x="932730" y="3199855"/>
            <a:ext cx="4058723" cy="1323439"/>
          </a:xfrm>
          <a:prstGeom prst="roundRect">
            <a:avLst>
              <a:gd name="adj" fmla="val 7378"/>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lvl="0" indent="-342900">
              <a:lnSpc>
                <a:spcPct val="150000"/>
              </a:lnSpc>
              <a:buFont typeface="Wingdings" panose="05000000000000000000" pitchFamily="2" charset="2"/>
              <a:buChar char="Ø"/>
            </a:pPr>
            <a:endParaRPr lang="zh-CN" altLang="en-US" dirty="0">
              <a:solidFill>
                <a:srgbClr val="990000"/>
              </a:solidFill>
              <a:latin typeface="+mn-ea"/>
            </a:endParaRPr>
          </a:p>
        </p:txBody>
      </p:sp>
      <p:sp>
        <p:nvSpPr>
          <p:cNvPr id="20" name="矩形 19">
            <a:extLst>
              <a:ext uri="{FF2B5EF4-FFF2-40B4-BE49-F238E27FC236}">
                <a16:creationId xmlns:a16="http://schemas.microsoft.com/office/drawing/2014/main" id="{F5C9F50A-E1D5-46F0-A15F-2113043699FB}"/>
              </a:ext>
            </a:extLst>
          </p:cNvPr>
          <p:cNvSpPr/>
          <p:nvPr/>
        </p:nvSpPr>
        <p:spPr>
          <a:xfrm>
            <a:off x="976217" y="3199855"/>
            <a:ext cx="4066317" cy="1323439"/>
          </a:xfrm>
          <a:prstGeom prst="rect">
            <a:avLst/>
          </a:prstGeom>
        </p:spPr>
        <p:txBody>
          <a:bodyPr wrap="square">
            <a:spAutoFit/>
          </a:bodyPr>
          <a:lstStyle/>
          <a:p>
            <a:pPr marL="342900" indent="-342900">
              <a:buFont typeface="Wingdings" panose="05000000000000000000" pitchFamily="2" charset="2"/>
              <a:buChar char="ü"/>
            </a:pPr>
            <a:r>
              <a:rPr lang="zh-CN" altLang="en-US" dirty="0">
                <a:solidFill>
                  <a:srgbClr val="990000"/>
                </a:solidFill>
                <a:latin typeface="+mn-ea"/>
                <a:ea typeface="+mn-ea"/>
                <a:cs typeface="Times New Roman" panose="02020603050405020304" pitchFamily="18" charset="0"/>
              </a:rPr>
              <a:t>成本低是由于芯片把所有的组件通过照相平版技术，作为一个单位印刷，而不是在一个时间只制作一个晶体管。</a:t>
            </a:r>
            <a:endParaRPr lang="en-US" altLang="zh-CN" dirty="0">
              <a:solidFill>
                <a:srgbClr val="990000"/>
              </a:solidFill>
              <a:latin typeface="+mn-ea"/>
              <a:ea typeface="+mn-ea"/>
              <a:cs typeface="Times New Roman" panose="02020603050405020304" pitchFamily="18" charset="0"/>
            </a:endParaRPr>
          </a:p>
        </p:txBody>
      </p:sp>
      <p:sp>
        <p:nvSpPr>
          <p:cNvPr id="26" name="圆角矩形 1">
            <a:extLst>
              <a:ext uri="{FF2B5EF4-FFF2-40B4-BE49-F238E27FC236}">
                <a16:creationId xmlns:a16="http://schemas.microsoft.com/office/drawing/2014/main" id="{0D68BAE1-DE31-439C-9EA1-1C0CE708FEA1}"/>
              </a:ext>
            </a:extLst>
          </p:cNvPr>
          <p:cNvSpPr/>
          <p:nvPr/>
        </p:nvSpPr>
        <p:spPr>
          <a:xfrm>
            <a:off x="937322" y="4776894"/>
            <a:ext cx="4058723" cy="1323438"/>
          </a:xfrm>
          <a:prstGeom prst="roundRect">
            <a:avLst>
              <a:gd name="adj" fmla="val 7378"/>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lvl="0" indent="-342900">
              <a:lnSpc>
                <a:spcPct val="150000"/>
              </a:lnSpc>
              <a:buFont typeface="Wingdings" panose="05000000000000000000" pitchFamily="2" charset="2"/>
              <a:buChar char="Ø"/>
            </a:pPr>
            <a:endParaRPr lang="zh-CN" altLang="en-US" dirty="0">
              <a:solidFill>
                <a:srgbClr val="990000"/>
              </a:solidFill>
              <a:latin typeface="+mn-ea"/>
            </a:endParaRPr>
          </a:p>
        </p:txBody>
      </p:sp>
      <p:cxnSp>
        <p:nvCxnSpPr>
          <p:cNvPr id="28" name="直接连接符 27">
            <a:extLst>
              <a:ext uri="{FF2B5EF4-FFF2-40B4-BE49-F238E27FC236}">
                <a16:creationId xmlns:a16="http://schemas.microsoft.com/office/drawing/2014/main" id="{E11C878E-043C-42DC-979A-B2CF7132260E}"/>
              </a:ext>
            </a:extLst>
          </p:cNvPr>
          <p:cNvCxnSpPr>
            <a:cxnSpLocks/>
          </p:cNvCxnSpPr>
          <p:nvPr/>
        </p:nvCxnSpPr>
        <p:spPr>
          <a:xfrm>
            <a:off x="539552" y="2996952"/>
            <a:ext cx="0" cy="244166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6F8E13C-99A5-482F-BD2B-01DDC8F1DE4D}"/>
              </a:ext>
            </a:extLst>
          </p:cNvPr>
          <p:cNvCxnSpPr>
            <a:stCxn id="24" idx="1"/>
          </p:cNvCxnSpPr>
          <p:nvPr/>
        </p:nvCxnSpPr>
        <p:spPr>
          <a:xfrm flipH="1" flipV="1">
            <a:off x="539552" y="3861574"/>
            <a:ext cx="393178" cy="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17E6D0F-9BF7-4FC7-BA32-435F462DC71B}"/>
              </a:ext>
            </a:extLst>
          </p:cNvPr>
          <p:cNvCxnSpPr>
            <a:stCxn id="26" idx="1"/>
          </p:cNvCxnSpPr>
          <p:nvPr/>
        </p:nvCxnSpPr>
        <p:spPr>
          <a:xfrm flipH="1">
            <a:off x="539552" y="5438613"/>
            <a:ext cx="39777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F491F95C-570D-4C39-8607-0888A96C2BDC}"/>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400" dirty="0">
                <a:solidFill>
                  <a:schemeClr val="bg1"/>
                </a:solidFill>
                <a:latin typeface="黑体" pitchFamily="49" charset="-122"/>
                <a:ea typeface="黑体" pitchFamily="49" charset="-122"/>
              </a:rPr>
              <a:t>集成电路的发展和特点</a:t>
            </a:r>
          </a:p>
        </p:txBody>
      </p:sp>
    </p:spTree>
    <p:extLst>
      <p:ext uri="{BB962C8B-B14F-4D97-AF65-F5344CB8AC3E}">
        <p14:creationId xmlns:p14="http://schemas.microsoft.com/office/powerpoint/2010/main" val="3457178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集成电路概述</a:t>
            </a:r>
          </a:p>
        </p:txBody>
      </p:sp>
      <p:sp>
        <p:nvSpPr>
          <p:cNvPr id="5126" name="Rectangle 35"/>
          <p:cNvSpPr>
            <a:spLocks noChangeArrowheads="1"/>
          </p:cNvSpPr>
          <p:nvPr/>
        </p:nvSpPr>
        <p:spPr bwMode="auto">
          <a:xfrm>
            <a:off x="2233438" y="30521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集成电路的发展和特点</a:t>
            </a:r>
          </a:p>
        </p:txBody>
      </p:sp>
      <p:cxnSp>
        <p:nvCxnSpPr>
          <p:cNvPr id="4" name="直接连接符 3"/>
          <p:cNvCxnSpPr>
            <a:cxnSpLocks/>
          </p:cNvCxnSpPr>
          <p:nvPr/>
        </p:nvCxnSpPr>
        <p:spPr>
          <a:xfrm>
            <a:off x="1835696" y="1878360"/>
            <a:ext cx="0" cy="33074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33569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33439" y="2192288"/>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什么是集成电路</a:t>
            </a:r>
          </a:p>
        </p:txBody>
      </p:sp>
      <p:cxnSp>
        <p:nvCxnSpPr>
          <p:cNvPr id="19" name="直接连接符 18"/>
          <p:cNvCxnSpPr>
            <a:cxnSpLocks/>
          </p:cNvCxnSpPr>
          <p:nvPr/>
        </p:nvCxnSpPr>
        <p:spPr>
          <a:xfrm>
            <a:off x="1835696" y="2497088"/>
            <a:ext cx="4320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233438" y="39665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集成电路分类</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233438" y="48809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集成电路常见封装</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1835695" y="42713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1835694" y="51857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右箭头 19">
            <a:extLst>
              <a:ext uri="{FF2B5EF4-FFF2-40B4-BE49-F238E27FC236}">
                <a16:creationId xmlns:a16="http://schemas.microsoft.com/office/drawing/2014/main" id="{38D1EAA8-58EC-4CD8-B135-7D0CDF24C8B5}"/>
              </a:ext>
            </a:extLst>
          </p:cNvPr>
          <p:cNvSpPr/>
          <p:nvPr/>
        </p:nvSpPr>
        <p:spPr>
          <a:xfrm>
            <a:off x="954447" y="3966592"/>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644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FFC1247-A673-4EFE-BCE1-BA80D6A2BF2B}"/>
              </a:ext>
            </a:extLst>
          </p:cNvPr>
          <p:cNvPicPr>
            <a:picLocks noChangeAspect="1"/>
          </p:cNvPicPr>
          <p:nvPr/>
        </p:nvPicPr>
        <p:blipFill>
          <a:blip r:embed="rId3"/>
          <a:stretch>
            <a:fillRect/>
          </a:stretch>
        </p:blipFill>
        <p:spPr>
          <a:xfrm>
            <a:off x="3275856" y="908721"/>
            <a:ext cx="4968552" cy="5616624"/>
          </a:xfrm>
          <a:prstGeom prst="rect">
            <a:avLst/>
          </a:prstGeom>
        </p:spPr>
      </p:pic>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dirty="0">
                <a:solidFill>
                  <a:schemeClr val="bg1"/>
                </a:solidFill>
                <a:latin typeface="黑体" pitchFamily="49" charset="-122"/>
                <a:ea typeface="黑体" pitchFamily="49" charset="-122"/>
              </a:rPr>
              <a:t> 集成电路分类</a:t>
            </a:r>
          </a:p>
        </p:txBody>
      </p:sp>
      <p:sp>
        <p:nvSpPr>
          <p:cNvPr id="30" name="矩形 29">
            <a:extLst>
              <a:ext uri="{FF2B5EF4-FFF2-40B4-BE49-F238E27FC236}">
                <a16:creationId xmlns:a16="http://schemas.microsoft.com/office/drawing/2014/main" id="{2BFA8148-4BBF-4539-B3B9-456875D05919}"/>
              </a:ext>
            </a:extLst>
          </p:cNvPr>
          <p:cNvSpPr/>
          <p:nvPr/>
        </p:nvSpPr>
        <p:spPr>
          <a:xfrm>
            <a:off x="467544" y="1052736"/>
            <a:ext cx="2338372" cy="461665"/>
          </a:xfrm>
          <a:prstGeom prst="rect">
            <a:avLst/>
          </a:prstGeom>
          <a:solidFill>
            <a:schemeClr val="tx2">
              <a:lumMod val="20000"/>
              <a:lumOff val="80000"/>
            </a:schemeClr>
          </a:solidFill>
          <a:ln>
            <a:noFill/>
          </a:ln>
        </p:spPr>
        <p:txBody>
          <a:bodyPr wrap="square">
            <a:spAutoFit/>
          </a:bodyPr>
          <a:lstStyle/>
          <a:p>
            <a:pPr algn="ctr" eaLnBrk="1" hangingPunct="1"/>
            <a:r>
              <a:rPr lang="zh-CN" altLang="en-US" sz="2400" dirty="0">
                <a:solidFill>
                  <a:srgbClr val="0000FF"/>
                </a:solidFill>
                <a:latin typeface="黑体" pitchFamily="49" charset="-122"/>
                <a:ea typeface="黑体" pitchFamily="49" charset="-122"/>
              </a:rPr>
              <a:t>集成电路的分类</a:t>
            </a:r>
          </a:p>
        </p:txBody>
      </p:sp>
      <p:sp>
        <p:nvSpPr>
          <p:cNvPr id="7" name="圆角矩形 1">
            <a:extLst>
              <a:ext uri="{FF2B5EF4-FFF2-40B4-BE49-F238E27FC236}">
                <a16:creationId xmlns:a16="http://schemas.microsoft.com/office/drawing/2014/main" id="{537ECE97-AECD-4EBC-A673-A8138D4019B5}"/>
              </a:ext>
            </a:extLst>
          </p:cNvPr>
          <p:cNvSpPr/>
          <p:nvPr/>
        </p:nvSpPr>
        <p:spPr>
          <a:xfrm>
            <a:off x="3131840" y="908721"/>
            <a:ext cx="5328592" cy="5616624"/>
          </a:xfrm>
          <a:prstGeom prst="roundRect">
            <a:avLst>
              <a:gd name="adj" fmla="val 582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pic>
        <p:nvPicPr>
          <p:cNvPr id="5" name="图片 4">
            <a:extLst>
              <a:ext uri="{FF2B5EF4-FFF2-40B4-BE49-F238E27FC236}">
                <a16:creationId xmlns:a16="http://schemas.microsoft.com/office/drawing/2014/main" id="{E6F94016-DDFC-4386-96DD-B23969461D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1700808"/>
            <a:ext cx="2338372" cy="1908587"/>
          </a:xfrm>
          <a:prstGeom prst="rect">
            <a:avLst/>
          </a:prstGeom>
        </p:spPr>
      </p:pic>
      <p:pic>
        <p:nvPicPr>
          <p:cNvPr id="8" name="图片 7">
            <a:extLst>
              <a:ext uri="{FF2B5EF4-FFF2-40B4-BE49-F238E27FC236}">
                <a16:creationId xmlns:a16="http://schemas.microsoft.com/office/drawing/2014/main" id="{698DF332-33C6-4CC9-B312-51A953E90E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3609396"/>
            <a:ext cx="2338372" cy="1317184"/>
          </a:xfrm>
          <a:prstGeom prst="rect">
            <a:avLst/>
          </a:prstGeom>
        </p:spPr>
      </p:pic>
      <p:pic>
        <p:nvPicPr>
          <p:cNvPr id="10" name="图片 9">
            <a:extLst>
              <a:ext uri="{FF2B5EF4-FFF2-40B4-BE49-F238E27FC236}">
                <a16:creationId xmlns:a16="http://schemas.microsoft.com/office/drawing/2014/main" id="{C2610E6D-BBCE-4211-B700-76EF0149B0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45" y="4926580"/>
            <a:ext cx="2338372" cy="1598764"/>
          </a:xfrm>
          <a:prstGeom prst="rect">
            <a:avLst/>
          </a:prstGeom>
        </p:spPr>
      </p:pic>
    </p:spTree>
    <p:extLst>
      <p:ext uri="{BB962C8B-B14F-4D97-AF65-F5344CB8AC3E}">
        <p14:creationId xmlns:p14="http://schemas.microsoft.com/office/powerpoint/2010/main" val="2598862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0" algn="ctr">
              <a:spcBef>
                <a:spcPct val="0"/>
              </a:spcBef>
              <a:buNone/>
              <a:defRPr/>
            </a:pPr>
            <a:r>
              <a:rPr lang="zh-CN" altLang="en-US" dirty="0">
                <a:solidFill>
                  <a:schemeClr val="bg1"/>
                </a:solidFill>
                <a:latin typeface="黑体" pitchFamily="49" charset="-122"/>
                <a:ea typeface="黑体" pitchFamily="49" charset="-122"/>
              </a:rPr>
              <a:t>集成电路分类</a:t>
            </a:r>
            <a:endParaRPr kumimoji="0" lang="en-US" altLang="zh-CN" sz="3200" b="1" i="0" u="none" strike="noStrike" kern="1200" cap="none" spc="0" normalizeH="0" baseline="0" noProof="0" dirty="0">
              <a:ln>
                <a:noFill/>
              </a:ln>
              <a:solidFill>
                <a:prstClr val="white"/>
              </a:solidFill>
              <a:effectLst/>
              <a:uLnTx/>
              <a:uFillTx/>
              <a:latin typeface="Calibri" panose="020F0502020204030204" pitchFamily="34" charset="0"/>
              <a:ea typeface="宋体" panose="02010600030101010101" pitchFamily="2" charset="-122"/>
              <a:cs typeface="+mn-cs"/>
            </a:endParaRPr>
          </a:p>
        </p:txBody>
      </p:sp>
      <p:sp>
        <p:nvSpPr>
          <p:cNvPr id="30" name="矩形 29">
            <a:extLst>
              <a:ext uri="{FF2B5EF4-FFF2-40B4-BE49-F238E27FC236}">
                <a16:creationId xmlns:a16="http://schemas.microsoft.com/office/drawing/2014/main" id="{2BFA8148-4BBF-4539-B3B9-456875D05919}"/>
              </a:ext>
            </a:extLst>
          </p:cNvPr>
          <p:cNvSpPr/>
          <p:nvPr/>
        </p:nvSpPr>
        <p:spPr>
          <a:xfrm>
            <a:off x="467544" y="1052736"/>
            <a:ext cx="2952328" cy="461665"/>
          </a:xfrm>
          <a:prstGeom prst="rect">
            <a:avLst/>
          </a:prstGeom>
          <a:solidFill>
            <a:schemeClr val="tx2">
              <a:lumMod val="20000"/>
              <a:lumOff val="80000"/>
            </a:schemeClr>
          </a:solidFill>
          <a:ln>
            <a:noFill/>
          </a:ln>
        </p:spPr>
        <p:txBody>
          <a:bodyPr wrap="square">
            <a:spAutoFit/>
          </a:bodyPr>
          <a:lstStyle/>
          <a:p>
            <a:pPr lvl="0" algn="ctr" eaLnBrk="1" hangingPunct="1"/>
            <a:r>
              <a:rPr lang="zh-CN" altLang="en-US" sz="2400" dirty="0">
                <a:solidFill>
                  <a:srgbClr val="0000FF"/>
                </a:solidFill>
                <a:latin typeface="黑体" pitchFamily="49" charset="-122"/>
                <a:ea typeface="黑体" pitchFamily="49" charset="-122"/>
              </a:rPr>
              <a:t>集成电路的常见封装</a:t>
            </a:r>
            <a:endParaRPr kumimoji="0" lang="zh-CN" altLang="en-US" sz="2400" b="1" i="0" u="none" strike="noStrike" kern="1200" cap="none" spc="0" normalizeH="0" baseline="0" noProof="0" dirty="0">
              <a:ln>
                <a:noFill/>
              </a:ln>
              <a:solidFill>
                <a:srgbClr val="0000FF"/>
              </a:solidFill>
              <a:effectLst/>
              <a:uLnTx/>
              <a:uFillTx/>
              <a:latin typeface="黑体" pitchFamily="49" charset="-122"/>
              <a:ea typeface="黑体" pitchFamily="49" charset="-122"/>
              <a:cs typeface="+mn-cs"/>
            </a:endParaRPr>
          </a:p>
        </p:txBody>
      </p:sp>
      <p:pic>
        <p:nvPicPr>
          <p:cNvPr id="2" name="图片 1">
            <a:extLst>
              <a:ext uri="{FF2B5EF4-FFF2-40B4-BE49-F238E27FC236}">
                <a16:creationId xmlns:a16="http://schemas.microsoft.com/office/drawing/2014/main" id="{A270291A-3895-4B5E-832B-75F9AB273903}"/>
              </a:ext>
            </a:extLst>
          </p:cNvPr>
          <p:cNvPicPr>
            <a:picLocks noChangeAspect="1"/>
          </p:cNvPicPr>
          <p:nvPr/>
        </p:nvPicPr>
        <p:blipFill>
          <a:blip r:embed="rId3"/>
          <a:stretch>
            <a:fillRect/>
          </a:stretch>
        </p:blipFill>
        <p:spPr>
          <a:xfrm>
            <a:off x="3851920" y="980728"/>
            <a:ext cx="4896544" cy="5472607"/>
          </a:xfrm>
          <a:prstGeom prst="rect">
            <a:avLst/>
          </a:prstGeom>
        </p:spPr>
      </p:pic>
      <p:sp>
        <p:nvSpPr>
          <p:cNvPr id="6" name="圆角矩形 1">
            <a:extLst>
              <a:ext uri="{FF2B5EF4-FFF2-40B4-BE49-F238E27FC236}">
                <a16:creationId xmlns:a16="http://schemas.microsoft.com/office/drawing/2014/main" id="{ACBEE1F6-9EC7-4BE5-BD61-DD3AA66EA319}"/>
              </a:ext>
            </a:extLst>
          </p:cNvPr>
          <p:cNvSpPr/>
          <p:nvPr/>
        </p:nvSpPr>
        <p:spPr>
          <a:xfrm>
            <a:off x="3802178" y="908719"/>
            <a:ext cx="5018294" cy="5544615"/>
          </a:xfrm>
          <a:prstGeom prst="roundRect">
            <a:avLst>
              <a:gd name="adj" fmla="val 582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
        <p:nvSpPr>
          <p:cNvPr id="3" name="矩形 2">
            <a:extLst>
              <a:ext uri="{FF2B5EF4-FFF2-40B4-BE49-F238E27FC236}">
                <a16:creationId xmlns:a16="http://schemas.microsoft.com/office/drawing/2014/main" id="{925EDE43-3E43-4C65-900F-03018F9CEB2C}"/>
              </a:ext>
            </a:extLst>
          </p:cNvPr>
          <p:cNvSpPr/>
          <p:nvPr/>
        </p:nvSpPr>
        <p:spPr>
          <a:xfrm>
            <a:off x="323528" y="1988840"/>
            <a:ext cx="3240360" cy="523220"/>
          </a:xfrm>
          <a:prstGeom prst="rect">
            <a:avLst/>
          </a:prstGeom>
        </p:spPr>
        <p:txBody>
          <a:bodyPr wrap="square">
            <a:spAutoFit/>
          </a:bodyPr>
          <a:lstStyle/>
          <a:p>
            <a:r>
              <a:rPr lang="zh-CN" altLang="en-US" sz="1400" dirty="0">
                <a:solidFill>
                  <a:srgbClr val="990000"/>
                </a:solidFill>
                <a:latin typeface="+mn-ea"/>
                <a:ea typeface="+mn-ea"/>
                <a:cs typeface="Times New Roman" panose="02020603050405020304" pitchFamily="18" charset="0"/>
              </a:rPr>
              <a:t>所谓“封装技术”是一种将集成电路用绝缘的塑料或陶瓷材料打包的技术。</a:t>
            </a:r>
          </a:p>
        </p:txBody>
      </p:sp>
      <p:sp>
        <p:nvSpPr>
          <p:cNvPr id="8" name="圆角矩形 1">
            <a:extLst>
              <a:ext uri="{FF2B5EF4-FFF2-40B4-BE49-F238E27FC236}">
                <a16:creationId xmlns:a16="http://schemas.microsoft.com/office/drawing/2014/main" id="{F9F42883-161A-445D-81FC-44E95EAEEFB5}"/>
              </a:ext>
            </a:extLst>
          </p:cNvPr>
          <p:cNvSpPr/>
          <p:nvPr/>
        </p:nvSpPr>
        <p:spPr>
          <a:xfrm>
            <a:off x="277795" y="1988840"/>
            <a:ext cx="3286093" cy="523220"/>
          </a:xfrm>
          <a:prstGeom prst="roundRect">
            <a:avLst>
              <a:gd name="adj" fmla="val 7378"/>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lvl="0" indent="-342900">
              <a:lnSpc>
                <a:spcPct val="150000"/>
              </a:lnSpc>
              <a:buFont typeface="Wingdings" panose="05000000000000000000" pitchFamily="2" charset="2"/>
              <a:buChar char="Ø"/>
            </a:pPr>
            <a:endParaRPr lang="zh-CN" altLang="en-US" dirty="0">
              <a:solidFill>
                <a:srgbClr val="990000"/>
              </a:solidFill>
              <a:latin typeface="+mn-ea"/>
            </a:endParaRPr>
          </a:p>
        </p:txBody>
      </p:sp>
      <p:sp>
        <p:nvSpPr>
          <p:cNvPr id="9" name="矩形 8">
            <a:extLst>
              <a:ext uri="{FF2B5EF4-FFF2-40B4-BE49-F238E27FC236}">
                <a16:creationId xmlns:a16="http://schemas.microsoft.com/office/drawing/2014/main" id="{67DE0B4C-E00C-4208-8A41-D07DD4FDAB9B}"/>
              </a:ext>
            </a:extLst>
          </p:cNvPr>
          <p:cNvSpPr/>
          <p:nvPr/>
        </p:nvSpPr>
        <p:spPr>
          <a:xfrm>
            <a:off x="277795" y="1590495"/>
            <a:ext cx="1008112" cy="369332"/>
          </a:xfrm>
          <a:prstGeom prst="rect">
            <a:avLst/>
          </a:prstGeom>
          <a:solidFill>
            <a:schemeClr val="tx2">
              <a:lumMod val="20000"/>
              <a:lumOff val="80000"/>
            </a:schemeClr>
          </a:solidFill>
          <a:ln>
            <a:noFill/>
          </a:ln>
        </p:spPr>
        <p:txBody>
          <a:bodyPr wrap="square">
            <a:spAutoFit/>
          </a:bodyPr>
          <a:lstStyle/>
          <a:p>
            <a:pPr marL="342900" lvl="0" indent="-342900" algn="ctr" eaLnBrk="1" hangingPunct="1">
              <a:buFont typeface="Wingdings" panose="05000000000000000000" pitchFamily="2" charset="2"/>
              <a:buChar char="Ø"/>
            </a:pPr>
            <a:r>
              <a:rPr lang="zh-CN" altLang="en-US" sz="1800" dirty="0">
                <a:solidFill>
                  <a:srgbClr val="0000FF"/>
                </a:solidFill>
                <a:latin typeface="黑体" pitchFamily="49" charset="-122"/>
                <a:ea typeface="黑体" pitchFamily="49" charset="-122"/>
              </a:rPr>
              <a:t>定义</a:t>
            </a:r>
          </a:p>
        </p:txBody>
      </p:sp>
      <p:sp>
        <p:nvSpPr>
          <p:cNvPr id="10" name="矩形 9">
            <a:extLst>
              <a:ext uri="{FF2B5EF4-FFF2-40B4-BE49-F238E27FC236}">
                <a16:creationId xmlns:a16="http://schemas.microsoft.com/office/drawing/2014/main" id="{5DACBE7B-4255-47AB-91EB-EFA2F12F3BF9}"/>
              </a:ext>
            </a:extLst>
          </p:cNvPr>
          <p:cNvSpPr/>
          <p:nvPr/>
        </p:nvSpPr>
        <p:spPr>
          <a:xfrm>
            <a:off x="271988" y="2617167"/>
            <a:ext cx="1491699" cy="369332"/>
          </a:xfrm>
          <a:prstGeom prst="rect">
            <a:avLst/>
          </a:prstGeom>
          <a:solidFill>
            <a:schemeClr val="tx2">
              <a:lumMod val="20000"/>
              <a:lumOff val="80000"/>
            </a:schemeClr>
          </a:solidFill>
          <a:ln>
            <a:noFill/>
          </a:ln>
        </p:spPr>
        <p:txBody>
          <a:bodyPr wrap="square">
            <a:spAutoFit/>
          </a:bodyPr>
          <a:lstStyle/>
          <a:p>
            <a:pPr marL="342900" lvl="0" indent="-342900" algn="ctr" eaLnBrk="1" hangingPunct="1">
              <a:buFont typeface="Wingdings" panose="05000000000000000000" pitchFamily="2" charset="2"/>
              <a:buChar char="Ø"/>
            </a:pPr>
            <a:r>
              <a:rPr lang="zh-CN" altLang="en-US" sz="1800" dirty="0">
                <a:solidFill>
                  <a:srgbClr val="0000FF"/>
                </a:solidFill>
                <a:latin typeface="黑体" pitchFamily="49" charset="-122"/>
                <a:ea typeface="黑体" pitchFamily="49" charset="-122"/>
              </a:rPr>
              <a:t>重要指标</a:t>
            </a:r>
          </a:p>
        </p:txBody>
      </p:sp>
      <p:sp>
        <p:nvSpPr>
          <p:cNvPr id="5" name="矩形 4">
            <a:extLst>
              <a:ext uri="{FF2B5EF4-FFF2-40B4-BE49-F238E27FC236}">
                <a16:creationId xmlns:a16="http://schemas.microsoft.com/office/drawing/2014/main" id="{95DF1C08-AA89-4316-A174-455B8FD264B9}"/>
              </a:ext>
            </a:extLst>
          </p:cNvPr>
          <p:cNvSpPr/>
          <p:nvPr/>
        </p:nvSpPr>
        <p:spPr>
          <a:xfrm>
            <a:off x="271988" y="3135122"/>
            <a:ext cx="3291900" cy="523220"/>
          </a:xfrm>
          <a:prstGeom prst="rect">
            <a:avLst/>
          </a:prstGeom>
        </p:spPr>
        <p:txBody>
          <a:bodyPr wrap="square">
            <a:spAutoFit/>
          </a:bodyPr>
          <a:lstStyle/>
          <a:p>
            <a:r>
              <a:rPr lang="zh-CN" altLang="en-US" sz="1400" dirty="0">
                <a:solidFill>
                  <a:srgbClr val="990000"/>
                </a:solidFill>
                <a:latin typeface="+mn-ea"/>
                <a:ea typeface="+mn-ea"/>
                <a:cs typeface="Times New Roman" panose="02020603050405020304" pitchFamily="18" charset="0"/>
              </a:rPr>
              <a:t>芯片面积与封装面积之比，这个比值越接近</a:t>
            </a:r>
            <a:r>
              <a:rPr lang="en-US" altLang="zh-CN" sz="1400" dirty="0">
                <a:solidFill>
                  <a:srgbClr val="990000"/>
                </a:solidFill>
                <a:latin typeface="+mn-ea"/>
                <a:ea typeface="+mn-ea"/>
                <a:cs typeface="Times New Roman" panose="02020603050405020304" pitchFamily="18" charset="0"/>
              </a:rPr>
              <a:t>1</a:t>
            </a:r>
            <a:r>
              <a:rPr lang="zh-CN" altLang="en-US" sz="1400" dirty="0">
                <a:solidFill>
                  <a:srgbClr val="990000"/>
                </a:solidFill>
                <a:latin typeface="+mn-ea"/>
                <a:ea typeface="+mn-ea"/>
                <a:cs typeface="Times New Roman" panose="02020603050405020304" pitchFamily="18" charset="0"/>
              </a:rPr>
              <a:t>越好。</a:t>
            </a:r>
          </a:p>
        </p:txBody>
      </p:sp>
      <p:sp>
        <p:nvSpPr>
          <p:cNvPr id="12" name="圆角矩形 1">
            <a:extLst>
              <a:ext uri="{FF2B5EF4-FFF2-40B4-BE49-F238E27FC236}">
                <a16:creationId xmlns:a16="http://schemas.microsoft.com/office/drawing/2014/main" id="{CE8BCB67-C397-4F17-8C01-84BA0A7C98FC}"/>
              </a:ext>
            </a:extLst>
          </p:cNvPr>
          <p:cNvSpPr/>
          <p:nvPr/>
        </p:nvSpPr>
        <p:spPr>
          <a:xfrm>
            <a:off x="271988" y="3143745"/>
            <a:ext cx="3286093" cy="523220"/>
          </a:xfrm>
          <a:prstGeom prst="roundRect">
            <a:avLst>
              <a:gd name="adj" fmla="val 7378"/>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lvl="0" indent="-342900">
              <a:lnSpc>
                <a:spcPct val="150000"/>
              </a:lnSpc>
              <a:buFont typeface="Wingdings" panose="05000000000000000000" pitchFamily="2" charset="2"/>
              <a:buChar char="Ø"/>
            </a:pPr>
            <a:endParaRPr lang="zh-CN" altLang="en-US" dirty="0">
              <a:solidFill>
                <a:srgbClr val="990000"/>
              </a:solidFill>
              <a:latin typeface="+mn-ea"/>
            </a:endParaRPr>
          </a:p>
        </p:txBody>
      </p:sp>
      <p:sp>
        <p:nvSpPr>
          <p:cNvPr id="13" name="矩形 12">
            <a:extLst>
              <a:ext uri="{FF2B5EF4-FFF2-40B4-BE49-F238E27FC236}">
                <a16:creationId xmlns:a16="http://schemas.microsoft.com/office/drawing/2014/main" id="{5BC0B000-5733-4B2E-A22E-05CA2647BE02}"/>
              </a:ext>
            </a:extLst>
          </p:cNvPr>
          <p:cNvSpPr/>
          <p:nvPr/>
        </p:nvSpPr>
        <p:spPr>
          <a:xfrm>
            <a:off x="271987" y="3806965"/>
            <a:ext cx="1491699" cy="369332"/>
          </a:xfrm>
          <a:prstGeom prst="rect">
            <a:avLst/>
          </a:prstGeom>
          <a:solidFill>
            <a:schemeClr val="tx2">
              <a:lumMod val="20000"/>
              <a:lumOff val="80000"/>
            </a:schemeClr>
          </a:solidFill>
          <a:ln>
            <a:noFill/>
          </a:ln>
        </p:spPr>
        <p:txBody>
          <a:bodyPr wrap="square">
            <a:spAutoFit/>
          </a:bodyPr>
          <a:lstStyle/>
          <a:p>
            <a:pPr marL="342900" lvl="0" indent="-342900" algn="ctr" eaLnBrk="1" hangingPunct="1">
              <a:buFont typeface="Wingdings" panose="05000000000000000000" pitchFamily="2" charset="2"/>
              <a:buChar char="Ø"/>
            </a:pPr>
            <a:r>
              <a:rPr lang="zh-CN" altLang="en-US" sz="1800" dirty="0">
                <a:solidFill>
                  <a:srgbClr val="0000FF"/>
                </a:solidFill>
                <a:latin typeface="黑体" pitchFamily="49" charset="-122"/>
                <a:ea typeface="黑体" pitchFamily="49" charset="-122"/>
              </a:rPr>
              <a:t>主要因素</a:t>
            </a:r>
          </a:p>
        </p:txBody>
      </p:sp>
      <p:sp>
        <p:nvSpPr>
          <p:cNvPr id="7" name="矩形 6">
            <a:extLst>
              <a:ext uri="{FF2B5EF4-FFF2-40B4-BE49-F238E27FC236}">
                <a16:creationId xmlns:a16="http://schemas.microsoft.com/office/drawing/2014/main" id="{BB087547-D64E-4EBD-86E8-CD4280BFE9E3}"/>
              </a:ext>
            </a:extLst>
          </p:cNvPr>
          <p:cNvSpPr/>
          <p:nvPr/>
        </p:nvSpPr>
        <p:spPr>
          <a:xfrm>
            <a:off x="271987" y="4312353"/>
            <a:ext cx="3286093" cy="1980863"/>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sz="1400" dirty="0">
                <a:solidFill>
                  <a:srgbClr val="990000"/>
                </a:solidFill>
                <a:latin typeface="+mn-ea"/>
                <a:ea typeface="+mn-ea"/>
                <a:cs typeface="Times New Roman" panose="02020603050405020304" pitchFamily="18" charset="0"/>
              </a:rPr>
              <a:t>芯片面积与封装面积之比，为提高封装效率，尽量接近</a:t>
            </a:r>
            <a:r>
              <a:rPr lang="en-US" altLang="zh-CN" sz="1400" dirty="0">
                <a:solidFill>
                  <a:srgbClr val="990000"/>
                </a:solidFill>
                <a:latin typeface="+mn-ea"/>
                <a:ea typeface="+mn-ea"/>
                <a:cs typeface="Times New Roman" panose="02020603050405020304" pitchFamily="18" charset="0"/>
              </a:rPr>
              <a:t>1:1</a:t>
            </a:r>
            <a:r>
              <a:rPr lang="zh-CN" altLang="en-US" sz="1400" dirty="0">
                <a:solidFill>
                  <a:srgbClr val="990000"/>
                </a:solidFill>
                <a:latin typeface="+mn-ea"/>
                <a:ea typeface="+mn-ea"/>
                <a:cs typeface="Times New Roman" panose="02020603050405020304" pitchFamily="18" charset="0"/>
              </a:rPr>
              <a:t>。</a:t>
            </a:r>
          </a:p>
          <a:p>
            <a:pPr marL="285750" indent="-285750">
              <a:lnSpc>
                <a:spcPct val="150000"/>
              </a:lnSpc>
              <a:buFont typeface="Wingdings" panose="05000000000000000000" pitchFamily="2" charset="2"/>
              <a:buChar char="ü"/>
            </a:pPr>
            <a:r>
              <a:rPr lang="zh-CN" altLang="en-US" sz="1400" dirty="0">
                <a:solidFill>
                  <a:srgbClr val="990000"/>
                </a:solidFill>
                <a:latin typeface="+mn-ea"/>
                <a:ea typeface="+mn-ea"/>
                <a:cs typeface="Times New Roman" panose="02020603050405020304" pitchFamily="18" charset="0"/>
              </a:rPr>
              <a:t>引脚要尽量短以减少延迟，引脚间的距离尽量远，以保证互不干扰，提高性能</a:t>
            </a:r>
          </a:p>
          <a:p>
            <a:pPr marL="285750" indent="-285750">
              <a:lnSpc>
                <a:spcPct val="150000"/>
              </a:lnSpc>
              <a:buFont typeface="Wingdings" panose="05000000000000000000" pitchFamily="2" charset="2"/>
              <a:buChar char="ü"/>
            </a:pPr>
            <a:r>
              <a:rPr lang="zh-CN" altLang="en-US" sz="1400" dirty="0">
                <a:solidFill>
                  <a:srgbClr val="990000"/>
                </a:solidFill>
                <a:latin typeface="+mn-ea"/>
                <a:ea typeface="+mn-ea"/>
                <a:cs typeface="Times New Roman" panose="02020603050405020304" pitchFamily="18" charset="0"/>
              </a:rPr>
              <a:t>基于散热的要求，封装越薄越好。</a:t>
            </a:r>
          </a:p>
        </p:txBody>
      </p:sp>
      <p:sp>
        <p:nvSpPr>
          <p:cNvPr id="15" name="圆角矩形 1">
            <a:extLst>
              <a:ext uri="{FF2B5EF4-FFF2-40B4-BE49-F238E27FC236}">
                <a16:creationId xmlns:a16="http://schemas.microsoft.com/office/drawing/2014/main" id="{1704B83E-852E-4506-9748-BD94D7E5984D}"/>
              </a:ext>
            </a:extLst>
          </p:cNvPr>
          <p:cNvSpPr/>
          <p:nvPr/>
        </p:nvSpPr>
        <p:spPr>
          <a:xfrm>
            <a:off x="271986" y="4324920"/>
            <a:ext cx="3286093" cy="1980862"/>
          </a:xfrm>
          <a:prstGeom prst="roundRect">
            <a:avLst>
              <a:gd name="adj" fmla="val 7378"/>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lvl="0" indent="-342900">
              <a:lnSpc>
                <a:spcPct val="150000"/>
              </a:lnSpc>
              <a:buFont typeface="Wingdings" panose="05000000000000000000" pitchFamily="2" charset="2"/>
              <a:buChar char="Ø"/>
            </a:pPr>
            <a:endParaRPr lang="zh-CN" altLang="en-US" dirty="0">
              <a:solidFill>
                <a:srgbClr val="990000"/>
              </a:solidFill>
              <a:latin typeface="+mn-ea"/>
            </a:endParaRPr>
          </a:p>
        </p:txBody>
      </p:sp>
    </p:spTree>
    <p:extLst>
      <p:ext uri="{BB962C8B-B14F-4D97-AF65-F5344CB8AC3E}">
        <p14:creationId xmlns:p14="http://schemas.microsoft.com/office/powerpoint/2010/main" val="279546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集成电路概述</a:t>
            </a:r>
          </a:p>
        </p:txBody>
      </p:sp>
      <p:sp>
        <p:nvSpPr>
          <p:cNvPr id="5126" name="Rectangle 35"/>
          <p:cNvSpPr>
            <a:spLocks noChangeArrowheads="1"/>
          </p:cNvSpPr>
          <p:nvPr/>
        </p:nvSpPr>
        <p:spPr bwMode="auto">
          <a:xfrm>
            <a:off x="2233438" y="30521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集成电路的发展和特点</a:t>
            </a:r>
          </a:p>
        </p:txBody>
      </p:sp>
      <p:cxnSp>
        <p:nvCxnSpPr>
          <p:cNvPr id="4" name="直接连接符 3"/>
          <p:cNvCxnSpPr>
            <a:cxnSpLocks/>
          </p:cNvCxnSpPr>
          <p:nvPr/>
        </p:nvCxnSpPr>
        <p:spPr>
          <a:xfrm>
            <a:off x="1835696" y="1878360"/>
            <a:ext cx="0" cy="33074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33569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33439" y="2192288"/>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什么是集成电路</a:t>
            </a:r>
          </a:p>
        </p:txBody>
      </p:sp>
      <p:cxnSp>
        <p:nvCxnSpPr>
          <p:cNvPr id="19" name="直接连接符 18"/>
          <p:cNvCxnSpPr>
            <a:cxnSpLocks/>
          </p:cNvCxnSpPr>
          <p:nvPr/>
        </p:nvCxnSpPr>
        <p:spPr>
          <a:xfrm>
            <a:off x="1835696" y="2497088"/>
            <a:ext cx="4320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233438" y="39665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集成电路分类</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233438" y="48809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集成电路常见封装</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1835695" y="42713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1835694" y="51857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右箭头 19">
            <a:extLst>
              <a:ext uri="{FF2B5EF4-FFF2-40B4-BE49-F238E27FC236}">
                <a16:creationId xmlns:a16="http://schemas.microsoft.com/office/drawing/2014/main" id="{38D1EAA8-58EC-4CD8-B135-7D0CDF24C8B5}"/>
              </a:ext>
            </a:extLst>
          </p:cNvPr>
          <p:cNvSpPr/>
          <p:nvPr/>
        </p:nvSpPr>
        <p:spPr>
          <a:xfrm>
            <a:off x="944285" y="4880992"/>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9030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集成电路封装</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683568" y="1052736"/>
            <a:ext cx="1584176" cy="461665"/>
          </a:xfrm>
          <a:prstGeom prst="rect">
            <a:avLst/>
          </a:prstGeom>
          <a:solidFill>
            <a:schemeClr val="tx2">
              <a:lumMod val="20000"/>
              <a:lumOff val="80000"/>
            </a:schemeClr>
          </a:solidFill>
          <a:ln>
            <a:noFill/>
          </a:ln>
          <a:extLst/>
        </p:spPr>
        <p:txBody>
          <a:bodyPr wrap="square">
            <a:spAutoFit/>
          </a:bodyPr>
          <a:lstStyle/>
          <a:p>
            <a:r>
              <a:rPr lang="en-US" altLang="zh-CN" sz="2400" dirty="0">
                <a:solidFill>
                  <a:srgbClr val="0000FF"/>
                </a:solidFill>
                <a:latin typeface="黑体" pitchFamily="49" charset="-122"/>
                <a:ea typeface="黑体" pitchFamily="49" charset="-122"/>
              </a:rPr>
              <a:t>DIP</a:t>
            </a:r>
            <a:r>
              <a:rPr lang="zh-CN" altLang="en-US" sz="2400" dirty="0">
                <a:solidFill>
                  <a:srgbClr val="0000FF"/>
                </a:solidFill>
                <a:latin typeface="黑体" pitchFamily="49" charset="-122"/>
                <a:ea typeface="黑体" pitchFamily="49" charset="-122"/>
              </a:rPr>
              <a:t>类封装</a:t>
            </a:r>
          </a:p>
        </p:txBody>
      </p:sp>
      <p:sp>
        <p:nvSpPr>
          <p:cNvPr id="17" name="Rectangle 3"/>
          <p:cNvSpPr>
            <a:spLocks noChangeArrowheads="1"/>
          </p:cNvSpPr>
          <p:nvPr/>
        </p:nvSpPr>
        <p:spPr bwMode="auto">
          <a:xfrm>
            <a:off x="3419872" y="3784297"/>
            <a:ext cx="2232248" cy="2308324"/>
          </a:xfrm>
          <a:prstGeom prst="rect">
            <a:avLst/>
          </a:prstGeom>
          <a:solidFill>
            <a:srgbClr val="FEE3D2"/>
          </a:solidFill>
          <a:ln>
            <a:noFill/>
          </a:ln>
        </p:spPr>
        <p:txBody>
          <a:bodyPr wrap="square">
            <a:noAutofit/>
          </a:bodyPr>
          <a:lstStyle/>
          <a:p>
            <a:pPr>
              <a:spcBef>
                <a:spcPct val="20000"/>
              </a:spcBef>
            </a:pPr>
            <a:r>
              <a:rPr lang="en-US" altLang="zh-CN" sz="1800" dirty="0">
                <a:solidFill>
                  <a:srgbClr val="C00000"/>
                </a:solidFill>
                <a:latin typeface="黑体" pitchFamily="49" charset="-122"/>
                <a:ea typeface="黑体" pitchFamily="49" charset="-122"/>
              </a:rPr>
              <a:t>SDIP</a:t>
            </a:r>
            <a:r>
              <a:rPr lang="zh-CN" altLang="en-US" sz="1800" dirty="0">
                <a:solidFill>
                  <a:srgbClr val="C00000"/>
                </a:solidFill>
                <a:latin typeface="黑体" pitchFamily="49" charset="-122"/>
                <a:ea typeface="黑体" pitchFamily="49" charset="-122"/>
              </a:rPr>
              <a:t>：</a:t>
            </a:r>
            <a:endParaRPr lang="en-US" altLang="zh-CN" sz="1800" dirty="0">
              <a:solidFill>
                <a:srgbClr val="C00000"/>
              </a:solidFill>
              <a:latin typeface="黑体" pitchFamily="49" charset="-122"/>
              <a:ea typeface="黑体" pitchFamily="49" charset="-122"/>
            </a:endParaRPr>
          </a:p>
          <a:p>
            <a:pPr marL="285750" indent="-28575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收缩型</a:t>
            </a:r>
            <a:r>
              <a:rPr lang="en-US" altLang="zh-CN" sz="1600" dirty="0">
                <a:solidFill>
                  <a:srgbClr val="0000FF"/>
                </a:solidFill>
                <a:latin typeface="黑体" pitchFamily="49" charset="-122"/>
                <a:ea typeface="黑体" pitchFamily="49" charset="-122"/>
              </a:rPr>
              <a:t>DIP</a:t>
            </a:r>
            <a:r>
              <a:rPr lang="zh-CN" altLang="en-US" sz="1600" dirty="0">
                <a:solidFill>
                  <a:srgbClr val="0000FF"/>
                </a:solidFill>
                <a:latin typeface="黑体" pitchFamily="49" charset="-122"/>
                <a:ea typeface="黑体" pitchFamily="49" charset="-122"/>
              </a:rPr>
              <a:t>。引脚中心距</a:t>
            </a:r>
            <a:r>
              <a:rPr lang="en-US" altLang="zh-CN" sz="1600" dirty="0">
                <a:solidFill>
                  <a:srgbClr val="0000FF"/>
                </a:solidFill>
                <a:latin typeface="黑体" pitchFamily="49" charset="-122"/>
                <a:ea typeface="黑体" pitchFamily="49" charset="-122"/>
              </a:rPr>
              <a:t>(1.778mm)</a:t>
            </a:r>
            <a:r>
              <a:rPr lang="zh-CN" altLang="en-US" sz="1600" dirty="0">
                <a:solidFill>
                  <a:srgbClr val="0000FF"/>
                </a:solidFill>
                <a:latin typeface="黑体" pitchFamily="49" charset="-122"/>
                <a:ea typeface="黑体" pitchFamily="49" charset="-122"/>
              </a:rPr>
              <a:t>小于</a:t>
            </a:r>
            <a:r>
              <a:rPr lang="en-US" altLang="zh-CN" sz="1600" dirty="0">
                <a:solidFill>
                  <a:srgbClr val="0000FF"/>
                </a:solidFill>
                <a:latin typeface="黑体" pitchFamily="49" charset="-122"/>
                <a:ea typeface="黑体" pitchFamily="49" charset="-122"/>
              </a:rPr>
              <a:t>DIP(2.54 mm)</a:t>
            </a:r>
            <a:r>
              <a:rPr lang="zh-CN" altLang="en-US" sz="1600" dirty="0">
                <a:solidFill>
                  <a:srgbClr val="0000FF"/>
                </a:solidFill>
                <a:latin typeface="黑体" pitchFamily="49" charset="-122"/>
                <a:ea typeface="黑体" pitchFamily="49" charset="-122"/>
              </a:rPr>
              <a:t>，引脚数从</a:t>
            </a:r>
            <a:r>
              <a:rPr lang="en-US" altLang="zh-CN" sz="1600" dirty="0">
                <a:solidFill>
                  <a:srgbClr val="0000FF"/>
                </a:solidFill>
                <a:latin typeface="黑体" pitchFamily="49" charset="-122"/>
                <a:ea typeface="黑体" pitchFamily="49" charset="-122"/>
              </a:rPr>
              <a:t>14 </a:t>
            </a:r>
            <a:r>
              <a:rPr lang="zh-CN" altLang="en-US" sz="1600" dirty="0">
                <a:solidFill>
                  <a:srgbClr val="0000FF"/>
                </a:solidFill>
                <a:latin typeface="黑体" pitchFamily="49" charset="-122"/>
                <a:ea typeface="黑体" pitchFamily="49" charset="-122"/>
              </a:rPr>
              <a:t>到</a:t>
            </a:r>
            <a:r>
              <a:rPr lang="en-US" altLang="zh-CN" sz="1600" dirty="0">
                <a:solidFill>
                  <a:srgbClr val="0000FF"/>
                </a:solidFill>
                <a:latin typeface="黑体" pitchFamily="49" charset="-122"/>
                <a:ea typeface="黑体" pitchFamily="49" charset="-122"/>
              </a:rPr>
              <a:t>90</a:t>
            </a:r>
            <a:r>
              <a:rPr lang="zh-CN" altLang="en-US" sz="1600" dirty="0">
                <a:solidFill>
                  <a:srgbClr val="0000FF"/>
                </a:solidFill>
                <a:latin typeface="黑体" pitchFamily="49" charset="-122"/>
                <a:ea typeface="黑体" pitchFamily="49" charset="-122"/>
              </a:rPr>
              <a:t>。也有称为</a:t>
            </a:r>
            <a:r>
              <a:rPr lang="en-US" altLang="zh-CN" sz="1600" dirty="0">
                <a:solidFill>
                  <a:srgbClr val="0000FF"/>
                </a:solidFill>
                <a:latin typeface="黑体" pitchFamily="49" charset="-122"/>
                <a:ea typeface="黑体" pitchFamily="49" charset="-122"/>
              </a:rPr>
              <a:t>SH</a:t>
            </a:r>
            <a:r>
              <a:rPr lang="zh-CN" altLang="en-US" sz="1600" dirty="0">
                <a:solidFill>
                  <a:srgbClr val="0000FF"/>
                </a:solidFill>
                <a:latin typeface="黑体" pitchFamily="49" charset="-122"/>
                <a:ea typeface="黑体" pitchFamily="49" charset="-122"/>
              </a:rPr>
              <a:t>－</a:t>
            </a:r>
            <a:r>
              <a:rPr lang="en-US" altLang="zh-CN" sz="1600" dirty="0">
                <a:solidFill>
                  <a:srgbClr val="0000FF"/>
                </a:solidFill>
                <a:latin typeface="黑体" pitchFamily="49" charset="-122"/>
                <a:ea typeface="黑体" pitchFamily="49" charset="-122"/>
              </a:rPr>
              <a:t>DIP </a:t>
            </a:r>
            <a:r>
              <a:rPr lang="zh-CN" altLang="en-US" sz="1600" dirty="0">
                <a:solidFill>
                  <a:srgbClr val="0000FF"/>
                </a:solidFill>
                <a:latin typeface="黑体" pitchFamily="49" charset="-122"/>
                <a:ea typeface="黑体" pitchFamily="49" charset="-122"/>
              </a:rPr>
              <a:t>的。材料有陶瓷和塑料两种。</a:t>
            </a:r>
          </a:p>
        </p:txBody>
      </p:sp>
      <p:cxnSp>
        <p:nvCxnSpPr>
          <p:cNvPr id="18" name="直接连接符 17"/>
          <p:cNvCxnSpPr>
            <a:cxnSpLocks/>
          </p:cNvCxnSpPr>
          <p:nvPr/>
        </p:nvCxnSpPr>
        <p:spPr>
          <a:xfrm flipV="1">
            <a:off x="3059832" y="2420888"/>
            <a:ext cx="0" cy="36071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3"/>
          <p:cNvSpPr>
            <a:spLocks noChangeArrowheads="1"/>
          </p:cNvSpPr>
          <p:nvPr/>
        </p:nvSpPr>
        <p:spPr bwMode="auto">
          <a:xfrm>
            <a:off x="237907" y="3784297"/>
            <a:ext cx="2664296" cy="2634567"/>
          </a:xfrm>
          <a:prstGeom prst="rect">
            <a:avLst/>
          </a:prstGeom>
          <a:solidFill>
            <a:srgbClr val="FEE3D2"/>
          </a:solidFill>
          <a:ln>
            <a:noFill/>
          </a:ln>
        </p:spPr>
        <p:txBody>
          <a:bodyPr wrap="square">
            <a:spAutoFit/>
          </a:bodyPr>
          <a:lstStyle/>
          <a:p>
            <a:pPr algn="l" eaLnBrk="0" hangingPunct="0">
              <a:spcBef>
                <a:spcPct val="20000"/>
              </a:spcBef>
              <a:buFont typeface="Wingdings" pitchFamily="2" charset="2"/>
              <a:buNone/>
            </a:pPr>
            <a:r>
              <a:rPr lang="en-US" altLang="zh-CN" sz="1800" dirty="0">
                <a:solidFill>
                  <a:srgbClr val="C00000"/>
                </a:solidFill>
                <a:latin typeface="黑体" pitchFamily="49" charset="-122"/>
                <a:ea typeface="黑体" pitchFamily="49" charset="-122"/>
              </a:rPr>
              <a:t>DIP</a:t>
            </a:r>
            <a:r>
              <a:rPr lang="zh-CN" altLang="en-US" sz="1800" dirty="0">
                <a:solidFill>
                  <a:srgbClr val="C00000"/>
                </a:solidFill>
                <a:latin typeface="黑体" pitchFamily="49" charset="-122"/>
                <a:ea typeface="黑体" pitchFamily="49" charset="-122"/>
              </a:rPr>
              <a:t>：</a:t>
            </a:r>
            <a:endParaRPr lang="en-US" altLang="zh-CN" sz="1800" dirty="0">
              <a:solidFill>
                <a:srgbClr val="C00000"/>
              </a:solidFill>
              <a:latin typeface="黑体" pitchFamily="49" charset="-122"/>
              <a:ea typeface="黑体" pitchFamily="49" charset="-122"/>
            </a:endParaRPr>
          </a:p>
          <a:p>
            <a:pPr marL="285750" indent="-285750">
              <a:spcBef>
                <a:spcPct val="20000"/>
              </a:spcBef>
              <a:buFont typeface="Wingdings" panose="05000000000000000000" pitchFamily="2" charset="2"/>
              <a:buChar char="l"/>
            </a:pPr>
            <a:r>
              <a:rPr lang="en-US" altLang="zh-CN" sz="1600" dirty="0">
                <a:solidFill>
                  <a:srgbClr val="0000FF"/>
                </a:solidFill>
                <a:latin typeface="黑体" pitchFamily="49" charset="-122"/>
                <a:ea typeface="黑体" pitchFamily="49" charset="-122"/>
              </a:rPr>
              <a:t>DIP</a:t>
            </a:r>
            <a:r>
              <a:rPr lang="zh-CN" altLang="en-US" sz="1600" dirty="0">
                <a:solidFill>
                  <a:srgbClr val="0000FF"/>
                </a:solidFill>
                <a:latin typeface="黑体" pitchFamily="49" charset="-122"/>
                <a:ea typeface="黑体" pitchFamily="49" charset="-122"/>
              </a:rPr>
              <a:t>封装</a:t>
            </a:r>
            <a:r>
              <a:rPr lang="en-US" altLang="zh-CN" sz="1600" dirty="0">
                <a:solidFill>
                  <a:srgbClr val="0000FF"/>
                </a:solidFill>
                <a:latin typeface="黑体" pitchFamily="49" charset="-122"/>
                <a:ea typeface="黑体" pitchFamily="49" charset="-122"/>
              </a:rPr>
              <a:t>(Dual In-line Package)</a:t>
            </a:r>
            <a:r>
              <a:rPr lang="zh-CN" altLang="en-US" sz="1600" dirty="0">
                <a:solidFill>
                  <a:srgbClr val="0000FF"/>
                </a:solidFill>
                <a:latin typeface="黑体" pitchFamily="49" charset="-122"/>
                <a:ea typeface="黑体" pitchFamily="49" charset="-122"/>
              </a:rPr>
              <a:t>，也叫双列直插式封装技术，是一种最简单的封装方式</a:t>
            </a:r>
            <a:r>
              <a:rPr lang="en-US" altLang="zh-CN" sz="1600" dirty="0">
                <a:solidFill>
                  <a:srgbClr val="0000FF"/>
                </a:solidFill>
                <a:latin typeface="黑体" pitchFamily="49" charset="-122"/>
                <a:ea typeface="黑体" pitchFamily="49" charset="-122"/>
              </a:rPr>
              <a:t>.</a:t>
            </a:r>
            <a:r>
              <a:rPr lang="zh-CN" altLang="en-US" sz="1600" dirty="0">
                <a:solidFill>
                  <a:srgbClr val="0000FF"/>
                </a:solidFill>
                <a:latin typeface="黑体" pitchFamily="49" charset="-122"/>
                <a:ea typeface="黑体" pitchFamily="49" charset="-122"/>
              </a:rPr>
              <a:t>指采用双列直插形式封装的集成电路芯片，绝大多数中小规模集成电路均采用这种封装形式，其引脚数一般不超过</a:t>
            </a:r>
            <a:r>
              <a:rPr lang="en-US" altLang="zh-CN" sz="1600" dirty="0">
                <a:solidFill>
                  <a:srgbClr val="0000FF"/>
                </a:solidFill>
                <a:latin typeface="黑体" pitchFamily="49" charset="-122"/>
                <a:ea typeface="黑体" pitchFamily="49" charset="-122"/>
              </a:rPr>
              <a:t>100</a:t>
            </a:r>
            <a:r>
              <a:rPr lang="zh-CN" altLang="en-US" sz="1600" dirty="0">
                <a:solidFill>
                  <a:srgbClr val="0000FF"/>
                </a:solidFill>
                <a:latin typeface="黑体" pitchFamily="49" charset="-122"/>
                <a:ea typeface="黑体" pitchFamily="49" charset="-122"/>
              </a:rPr>
              <a:t>。</a:t>
            </a:r>
            <a:endParaRPr lang="en-US" altLang="zh-CN" sz="1600" dirty="0">
              <a:solidFill>
                <a:srgbClr val="0000FF"/>
              </a:solidFill>
              <a:latin typeface="黑体" pitchFamily="49" charset="-122"/>
              <a:ea typeface="黑体" pitchFamily="49" charset="-122"/>
            </a:endParaRPr>
          </a:p>
        </p:txBody>
      </p:sp>
      <p:cxnSp>
        <p:nvCxnSpPr>
          <p:cNvPr id="23" name="直接连接符 22"/>
          <p:cNvCxnSpPr>
            <a:cxnSpLocks/>
          </p:cNvCxnSpPr>
          <p:nvPr/>
        </p:nvCxnSpPr>
        <p:spPr>
          <a:xfrm flipV="1">
            <a:off x="6012160" y="2276872"/>
            <a:ext cx="0" cy="3693758"/>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3"/>
          <p:cNvSpPr>
            <a:spLocks noChangeArrowheads="1"/>
          </p:cNvSpPr>
          <p:nvPr/>
        </p:nvSpPr>
        <p:spPr bwMode="auto">
          <a:xfrm>
            <a:off x="6300192" y="3784297"/>
            <a:ext cx="2664296" cy="2308324"/>
          </a:xfrm>
          <a:prstGeom prst="rect">
            <a:avLst/>
          </a:prstGeom>
          <a:solidFill>
            <a:srgbClr val="FEE3D2"/>
          </a:solidFill>
          <a:ln>
            <a:noFill/>
          </a:ln>
        </p:spPr>
        <p:txBody>
          <a:bodyPr wrap="square">
            <a:noAutofit/>
          </a:bodyPr>
          <a:lstStyle/>
          <a:p>
            <a:pPr>
              <a:spcBef>
                <a:spcPct val="20000"/>
              </a:spcBef>
            </a:pPr>
            <a:r>
              <a:rPr lang="en-US" altLang="zh-CN" sz="1800" dirty="0">
                <a:solidFill>
                  <a:srgbClr val="C00000"/>
                </a:solidFill>
                <a:latin typeface="黑体" pitchFamily="49" charset="-122"/>
                <a:ea typeface="黑体" pitchFamily="49" charset="-122"/>
              </a:rPr>
              <a:t>CDIP/ </a:t>
            </a:r>
            <a:r>
              <a:rPr lang="en-US" altLang="zh-CN" sz="1800" dirty="0" err="1">
                <a:solidFill>
                  <a:srgbClr val="C00000"/>
                </a:solidFill>
                <a:latin typeface="黑体" pitchFamily="49" charset="-122"/>
                <a:ea typeface="黑体" pitchFamily="49" charset="-122"/>
              </a:rPr>
              <a:t>cerdip</a:t>
            </a:r>
            <a:r>
              <a:rPr lang="en-US" altLang="zh-CN" sz="1800" dirty="0">
                <a:solidFill>
                  <a:srgbClr val="C00000"/>
                </a:solidFill>
                <a:latin typeface="黑体" pitchFamily="49" charset="-122"/>
                <a:ea typeface="黑体" pitchFamily="49" charset="-122"/>
              </a:rPr>
              <a:t> </a:t>
            </a:r>
            <a:r>
              <a:rPr lang="zh-CN" altLang="en-US" sz="1800" dirty="0">
                <a:solidFill>
                  <a:srgbClr val="C00000"/>
                </a:solidFill>
                <a:latin typeface="黑体" pitchFamily="49" charset="-122"/>
                <a:ea typeface="黑体" pitchFamily="49" charset="-122"/>
              </a:rPr>
              <a:t>：</a:t>
            </a:r>
            <a:endParaRPr lang="en-US" altLang="zh-CN" sz="1800" dirty="0">
              <a:solidFill>
                <a:srgbClr val="C00000"/>
              </a:solidFill>
              <a:latin typeface="黑体" pitchFamily="49" charset="-122"/>
              <a:ea typeface="黑体" pitchFamily="49" charset="-122"/>
            </a:endParaRPr>
          </a:p>
          <a:p>
            <a:pPr marL="285750" indent="-285750">
              <a:spcBef>
                <a:spcPct val="20000"/>
              </a:spcBef>
              <a:buFont typeface="Wingdings" pitchFamily="2" charset="2"/>
              <a:buChar char="l"/>
            </a:pPr>
            <a:r>
              <a:rPr lang="en-US" altLang="zh-CN" sz="1600" dirty="0">
                <a:solidFill>
                  <a:srgbClr val="0000FF"/>
                </a:solidFill>
                <a:latin typeface="黑体" pitchFamily="49" charset="-122"/>
                <a:ea typeface="黑体" pitchFamily="49" charset="-122"/>
              </a:rPr>
              <a:t>CDIP </a:t>
            </a:r>
            <a:r>
              <a:rPr lang="zh-CN" altLang="en-US" sz="1600" dirty="0">
                <a:solidFill>
                  <a:srgbClr val="0000FF"/>
                </a:solidFill>
                <a:latin typeface="黑体" pitchFamily="49" charset="-122"/>
                <a:ea typeface="黑体" pitchFamily="49" charset="-122"/>
              </a:rPr>
              <a:t>表示的是陶瓷 </a:t>
            </a:r>
            <a:r>
              <a:rPr lang="en-US" altLang="zh-CN" sz="1600" dirty="0">
                <a:solidFill>
                  <a:srgbClr val="0000FF"/>
                </a:solidFill>
                <a:latin typeface="黑体" pitchFamily="49" charset="-122"/>
                <a:ea typeface="黑体" pitchFamily="49" charset="-122"/>
              </a:rPr>
              <a:t>DIP</a:t>
            </a:r>
          </a:p>
          <a:p>
            <a:pPr marL="285750" indent="-28575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用低熔点玻璃密封的陶瓷 </a:t>
            </a:r>
            <a:r>
              <a:rPr lang="en-US" altLang="zh-CN" sz="1600" dirty="0">
                <a:solidFill>
                  <a:srgbClr val="0000FF"/>
                </a:solidFill>
                <a:latin typeface="黑体" pitchFamily="49" charset="-122"/>
                <a:ea typeface="黑体" pitchFamily="49" charset="-122"/>
              </a:rPr>
              <a:t>DIP </a:t>
            </a:r>
            <a:r>
              <a:rPr lang="zh-CN" altLang="en-US" sz="1600" dirty="0">
                <a:solidFill>
                  <a:srgbClr val="0000FF"/>
                </a:solidFill>
                <a:latin typeface="黑体" pitchFamily="49" charset="-122"/>
                <a:ea typeface="黑体" pitchFamily="49" charset="-122"/>
              </a:rPr>
              <a:t>也称为 </a:t>
            </a:r>
            <a:r>
              <a:rPr lang="en-US" altLang="zh-CN" sz="1600" dirty="0" err="1">
                <a:solidFill>
                  <a:srgbClr val="0000FF"/>
                </a:solidFill>
                <a:latin typeface="黑体" pitchFamily="49" charset="-122"/>
                <a:ea typeface="黑体" pitchFamily="49" charset="-122"/>
              </a:rPr>
              <a:t>cerdip</a:t>
            </a:r>
            <a:r>
              <a:rPr lang="zh-CN" altLang="en-US" sz="1600" dirty="0">
                <a:solidFill>
                  <a:srgbClr val="0000FF"/>
                </a:solidFill>
                <a:latin typeface="黑体" pitchFamily="49" charset="-122"/>
                <a:ea typeface="黑体" pitchFamily="49" charset="-122"/>
              </a:rPr>
              <a:t>，用于紫外线擦除型</a:t>
            </a:r>
            <a:r>
              <a:rPr lang="en-US" altLang="zh-CN" sz="1600" dirty="0">
                <a:solidFill>
                  <a:srgbClr val="0000FF"/>
                </a:solidFill>
                <a:latin typeface="黑体" pitchFamily="49" charset="-122"/>
                <a:ea typeface="黑体" pitchFamily="49" charset="-122"/>
              </a:rPr>
              <a:t>EPROM </a:t>
            </a:r>
            <a:r>
              <a:rPr lang="zh-CN" altLang="en-US" sz="1600" dirty="0">
                <a:solidFill>
                  <a:srgbClr val="0000FF"/>
                </a:solidFill>
                <a:latin typeface="黑体" pitchFamily="49" charset="-122"/>
                <a:ea typeface="黑体" pitchFamily="49" charset="-122"/>
              </a:rPr>
              <a:t>引脚中 心 距</a:t>
            </a:r>
            <a:r>
              <a:rPr lang="en-US" altLang="zh-CN" sz="1600" dirty="0">
                <a:solidFill>
                  <a:srgbClr val="0000FF"/>
                </a:solidFill>
                <a:latin typeface="黑体" pitchFamily="49" charset="-122"/>
                <a:ea typeface="黑体" pitchFamily="49" charset="-122"/>
              </a:rPr>
              <a:t>2</a:t>
            </a:r>
            <a:r>
              <a:rPr lang="zh-CN" altLang="en-US" sz="1600" dirty="0">
                <a:solidFill>
                  <a:srgbClr val="0000FF"/>
                </a:solidFill>
                <a:latin typeface="黑体" pitchFamily="49" charset="-122"/>
                <a:ea typeface="黑体" pitchFamily="49" charset="-122"/>
              </a:rPr>
              <a:t>．</a:t>
            </a:r>
            <a:r>
              <a:rPr lang="en-US" altLang="zh-CN" sz="1600" dirty="0">
                <a:solidFill>
                  <a:srgbClr val="0000FF"/>
                </a:solidFill>
                <a:latin typeface="黑体" pitchFamily="49" charset="-122"/>
                <a:ea typeface="黑体" pitchFamily="49" charset="-122"/>
              </a:rPr>
              <a:t>54mm</a:t>
            </a:r>
            <a:r>
              <a:rPr lang="zh-CN" altLang="en-US" sz="1600" dirty="0">
                <a:solidFill>
                  <a:srgbClr val="0000FF"/>
                </a:solidFill>
                <a:latin typeface="黑体" pitchFamily="49" charset="-122"/>
                <a:ea typeface="黑体" pitchFamily="49" charset="-122"/>
              </a:rPr>
              <a:t>，引脚数从</a:t>
            </a:r>
            <a:r>
              <a:rPr lang="en-US" altLang="zh-CN" sz="1600" dirty="0">
                <a:solidFill>
                  <a:srgbClr val="0000FF"/>
                </a:solidFill>
                <a:latin typeface="黑体" pitchFamily="49" charset="-122"/>
                <a:ea typeface="黑体" pitchFamily="49" charset="-122"/>
              </a:rPr>
              <a:t>8 </a:t>
            </a:r>
            <a:r>
              <a:rPr lang="zh-CN" altLang="en-US" sz="1600" dirty="0">
                <a:solidFill>
                  <a:srgbClr val="0000FF"/>
                </a:solidFill>
                <a:latin typeface="黑体" pitchFamily="49" charset="-122"/>
                <a:ea typeface="黑体" pitchFamily="49" charset="-122"/>
              </a:rPr>
              <a:t>到</a:t>
            </a:r>
            <a:r>
              <a:rPr lang="en-US" altLang="zh-CN" sz="1600" dirty="0">
                <a:solidFill>
                  <a:srgbClr val="0000FF"/>
                </a:solidFill>
                <a:latin typeface="黑体" pitchFamily="49" charset="-122"/>
                <a:ea typeface="黑体" pitchFamily="49" charset="-122"/>
              </a:rPr>
              <a:t>42</a:t>
            </a:r>
            <a:r>
              <a:rPr lang="zh-CN" altLang="en-US" sz="1600" dirty="0">
                <a:solidFill>
                  <a:srgbClr val="0000FF"/>
                </a:solidFill>
                <a:latin typeface="黑体" pitchFamily="49" charset="-122"/>
                <a:ea typeface="黑体" pitchFamily="49" charset="-122"/>
              </a:rPr>
              <a:t>。</a:t>
            </a:r>
            <a:endParaRPr lang="en-US" altLang="zh-CN" sz="1600" dirty="0">
              <a:solidFill>
                <a:srgbClr val="0000FF"/>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9294EF51-E6CB-4318-B2CB-74B12A4AF0B1}"/>
              </a:ext>
            </a:extLst>
          </p:cNvPr>
          <p:cNvSpPr/>
          <p:nvPr/>
        </p:nvSpPr>
        <p:spPr>
          <a:xfrm>
            <a:off x="679868" y="1628800"/>
            <a:ext cx="7780547" cy="307777"/>
          </a:xfrm>
          <a:prstGeom prst="rect">
            <a:avLst/>
          </a:prstGeom>
        </p:spPr>
        <p:txBody>
          <a:bodyPr wrap="square">
            <a:spAutoFit/>
          </a:bodyPr>
          <a:lstStyle/>
          <a:p>
            <a:r>
              <a:rPr lang="zh-CN" altLang="en-US" sz="1400" dirty="0">
                <a:solidFill>
                  <a:srgbClr val="990000"/>
                </a:solidFill>
                <a:latin typeface="+mn-ea"/>
                <a:ea typeface="+mn-ea"/>
                <a:cs typeface="Times New Roman" panose="02020603050405020304" pitchFamily="18" charset="0"/>
              </a:rPr>
              <a:t>插装型封装之一，引脚从封装两侧引出，封装材料有塑料和陶瓷两种。</a:t>
            </a:r>
            <a:r>
              <a:rPr lang="en-US" altLang="zh-CN" sz="1400" dirty="0">
                <a:solidFill>
                  <a:srgbClr val="990000"/>
                </a:solidFill>
                <a:latin typeface="+mn-ea"/>
                <a:ea typeface="+mn-ea"/>
                <a:cs typeface="Times New Roman" panose="02020603050405020304" pitchFamily="18" charset="0"/>
              </a:rPr>
              <a:t>DIP</a:t>
            </a:r>
            <a:r>
              <a:rPr lang="zh-CN" altLang="en-US" sz="1400" dirty="0">
                <a:solidFill>
                  <a:srgbClr val="990000"/>
                </a:solidFill>
                <a:latin typeface="+mn-ea"/>
                <a:ea typeface="+mn-ea"/>
                <a:cs typeface="Times New Roman" panose="02020603050405020304" pitchFamily="18" charset="0"/>
              </a:rPr>
              <a:t>是最普及的插装型封装</a:t>
            </a:r>
          </a:p>
        </p:txBody>
      </p:sp>
      <p:pic>
        <p:nvPicPr>
          <p:cNvPr id="12" name="图片 11">
            <a:extLst>
              <a:ext uri="{FF2B5EF4-FFF2-40B4-BE49-F238E27FC236}">
                <a16:creationId xmlns:a16="http://schemas.microsoft.com/office/drawing/2014/main" id="{89981F3B-4930-44F9-B65B-29948728D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9550" y="2548132"/>
            <a:ext cx="1381125" cy="1162050"/>
          </a:xfrm>
          <a:prstGeom prst="rect">
            <a:avLst/>
          </a:prstGeom>
        </p:spPr>
      </p:pic>
      <p:pic>
        <p:nvPicPr>
          <p:cNvPr id="19" name="图片 18">
            <a:extLst>
              <a:ext uri="{FF2B5EF4-FFF2-40B4-BE49-F238E27FC236}">
                <a16:creationId xmlns:a16="http://schemas.microsoft.com/office/drawing/2014/main" id="{3933BF72-53D5-4805-B2F6-8A95FCC306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798" y="2548132"/>
            <a:ext cx="969477" cy="793406"/>
          </a:xfrm>
          <a:prstGeom prst="rect">
            <a:avLst/>
          </a:prstGeom>
        </p:spPr>
      </p:pic>
      <p:pic>
        <p:nvPicPr>
          <p:cNvPr id="21" name="图片 20">
            <a:extLst>
              <a:ext uri="{FF2B5EF4-FFF2-40B4-BE49-F238E27FC236}">
                <a16:creationId xmlns:a16="http://schemas.microsoft.com/office/drawing/2014/main" id="{233AAA1C-3862-483A-A060-D81C2C67F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863" y="2469821"/>
            <a:ext cx="1616594" cy="959179"/>
          </a:xfrm>
          <a:prstGeom prst="rect">
            <a:avLst/>
          </a:prstGeom>
        </p:spPr>
      </p:pic>
      <p:pic>
        <p:nvPicPr>
          <p:cNvPr id="26" name="图片 25">
            <a:extLst>
              <a:ext uri="{FF2B5EF4-FFF2-40B4-BE49-F238E27FC236}">
                <a16:creationId xmlns:a16="http://schemas.microsoft.com/office/drawing/2014/main" id="{9BCAE304-8603-4E6C-A11B-4DAE0D3E62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192" y="2548132"/>
            <a:ext cx="1000125" cy="914400"/>
          </a:xfrm>
          <a:prstGeom prst="rect">
            <a:avLst/>
          </a:prstGeom>
        </p:spPr>
      </p:pic>
      <p:pic>
        <p:nvPicPr>
          <p:cNvPr id="28" name="图片 27">
            <a:extLst>
              <a:ext uri="{FF2B5EF4-FFF2-40B4-BE49-F238E27FC236}">
                <a16:creationId xmlns:a16="http://schemas.microsoft.com/office/drawing/2014/main" id="{98BBEA55-E6EB-45C0-A38B-D0DA287C1E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0312" y="2492141"/>
            <a:ext cx="1333500" cy="1000125"/>
          </a:xfrm>
          <a:prstGeom prst="rect">
            <a:avLst/>
          </a:prstGeom>
        </p:spPr>
      </p:pic>
    </p:spTree>
    <p:extLst>
      <p:ext uri="{BB962C8B-B14F-4D97-AF65-F5344CB8AC3E}">
        <p14:creationId xmlns:p14="http://schemas.microsoft.com/office/powerpoint/2010/main" val="2428550986"/>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rPr>
              <a:t>集成电路封装</a:t>
            </a:r>
            <a:endParaRPr kumimoji="0" lang="en-US" altLang="ko-KR"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endParaRPr>
          </a:p>
        </p:txBody>
      </p:sp>
      <p:sp>
        <p:nvSpPr>
          <p:cNvPr id="4" name="矩形 4"/>
          <p:cNvSpPr>
            <a:spLocks noChangeArrowheads="1"/>
          </p:cNvSpPr>
          <p:nvPr/>
        </p:nvSpPr>
        <p:spPr bwMode="auto">
          <a:xfrm>
            <a:off x="683568" y="1052736"/>
            <a:ext cx="1584176" cy="461665"/>
          </a:xfrm>
          <a:prstGeom prst="rect">
            <a:avLst/>
          </a:prstGeom>
          <a:solidFill>
            <a:schemeClr val="tx2">
              <a:lumMod val="20000"/>
              <a:lumOff val="80000"/>
            </a:schemeClr>
          </a:solidFill>
          <a:ln>
            <a:noFill/>
          </a:ln>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FF"/>
                </a:solidFill>
                <a:effectLst/>
                <a:uLnTx/>
                <a:uFillTx/>
                <a:latin typeface="黑体" pitchFamily="49" charset="-122"/>
                <a:ea typeface="黑体" pitchFamily="49" charset="-122"/>
                <a:cs typeface="+mn-cs"/>
              </a:rPr>
              <a:t>SOP</a:t>
            </a:r>
            <a:r>
              <a:rPr kumimoji="0" lang="zh-CN" altLang="en-US" sz="2400" b="1" i="0" u="none" strike="noStrike" kern="1200" cap="none" spc="0" normalizeH="0" baseline="0" noProof="0" dirty="0">
                <a:ln>
                  <a:noFill/>
                </a:ln>
                <a:solidFill>
                  <a:srgbClr val="0000FF"/>
                </a:solidFill>
                <a:effectLst/>
                <a:uLnTx/>
                <a:uFillTx/>
                <a:latin typeface="黑体" pitchFamily="49" charset="-122"/>
                <a:ea typeface="黑体" pitchFamily="49" charset="-122"/>
                <a:cs typeface="+mn-cs"/>
              </a:rPr>
              <a:t>类封装</a:t>
            </a:r>
          </a:p>
        </p:txBody>
      </p:sp>
      <p:sp>
        <p:nvSpPr>
          <p:cNvPr id="17" name="Rectangle 3"/>
          <p:cNvSpPr>
            <a:spLocks noChangeArrowheads="1"/>
          </p:cNvSpPr>
          <p:nvPr/>
        </p:nvSpPr>
        <p:spPr bwMode="auto">
          <a:xfrm>
            <a:off x="3436226" y="5421487"/>
            <a:ext cx="2232248" cy="664798"/>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VSSOP</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甚小外形封装</a:t>
            </a:r>
            <a:r>
              <a:rPr kumimoji="0" lang="zh-CN" altLang="en-US" sz="1600" b="1" i="0" u="none" strike="noStrike" kern="1200" cap="none" spc="0" normalizeH="0" baseline="0" noProof="0" dirty="0">
                <a:ln>
                  <a:noFill/>
                </a:ln>
                <a:solidFill>
                  <a:srgbClr val="0000FF"/>
                </a:solidFill>
                <a:effectLst/>
                <a:uLnTx/>
                <a:uFillTx/>
                <a:latin typeface="黑体" pitchFamily="49" charset="-122"/>
                <a:ea typeface="黑体" pitchFamily="49" charset="-122"/>
                <a:cs typeface="+mn-cs"/>
              </a:rPr>
              <a:t>。</a:t>
            </a:r>
          </a:p>
        </p:txBody>
      </p:sp>
      <p:cxnSp>
        <p:nvCxnSpPr>
          <p:cNvPr id="18" name="直接连接符 17"/>
          <p:cNvCxnSpPr>
            <a:cxnSpLocks/>
          </p:cNvCxnSpPr>
          <p:nvPr/>
        </p:nvCxnSpPr>
        <p:spPr>
          <a:xfrm flipV="1">
            <a:off x="3059832" y="2420888"/>
            <a:ext cx="0" cy="36071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3"/>
          <p:cNvSpPr>
            <a:spLocks noChangeArrowheads="1"/>
          </p:cNvSpPr>
          <p:nvPr/>
        </p:nvSpPr>
        <p:spPr bwMode="auto">
          <a:xfrm>
            <a:off x="321849" y="5427824"/>
            <a:ext cx="2664296" cy="664797"/>
          </a:xfrm>
          <a:prstGeom prst="rect">
            <a:avLst/>
          </a:prstGeom>
          <a:solidFill>
            <a:srgbClr val="FEE3D2"/>
          </a:solidFill>
          <a:ln>
            <a:noFill/>
          </a:ln>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SOJ</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anose="05000000000000000000" pitchFamily="2" charset="2"/>
              <a:buChar char="l"/>
            </a:pPr>
            <a:r>
              <a:rPr lang="en-US" altLang="zh-CN" sz="1600" dirty="0">
                <a:solidFill>
                  <a:srgbClr val="0000FF"/>
                </a:solidFill>
                <a:latin typeface="黑体" pitchFamily="49" charset="-122"/>
                <a:ea typeface="黑体" pitchFamily="49" charset="-122"/>
              </a:rPr>
              <a:t>J</a:t>
            </a:r>
            <a:r>
              <a:rPr lang="zh-CN" altLang="en-US" sz="1600" dirty="0">
                <a:solidFill>
                  <a:srgbClr val="0000FF"/>
                </a:solidFill>
                <a:latin typeface="黑体" pitchFamily="49" charset="-122"/>
                <a:ea typeface="黑体" pitchFamily="49" charset="-122"/>
              </a:rPr>
              <a:t>型引脚小外形封装。</a:t>
            </a:r>
            <a:endParaRPr lang="en-US" altLang="zh-CN" sz="1600" dirty="0">
              <a:solidFill>
                <a:srgbClr val="0000FF"/>
              </a:solidFill>
              <a:latin typeface="黑体" pitchFamily="49" charset="-122"/>
              <a:ea typeface="黑体" pitchFamily="49" charset="-122"/>
            </a:endParaRPr>
          </a:p>
        </p:txBody>
      </p:sp>
      <p:cxnSp>
        <p:nvCxnSpPr>
          <p:cNvPr id="23" name="直接连接符 22"/>
          <p:cNvCxnSpPr>
            <a:cxnSpLocks/>
          </p:cNvCxnSpPr>
          <p:nvPr/>
        </p:nvCxnSpPr>
        <p:spPr>
          <a:xfrm flipV="1">
            <a:off x="6012160" y="2276872"/>
            <a:ext cx="0" cy="3693758"/>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9294EF51-E6CB-4318-B2CB-74B12A4AF0B1}"/>
              </a:ext>
            </a:extLst>
          </p:cNvPr>
          <p:cNvSpPr/>
          <p:nvPr/>
        </p:nvSpPr>
        <p:spPr>
          <a:xfrm>
            <a:off x="679869" y="1628800"/>
            <a:ext cx="4828236" cy="307777"/>
          </a:xfrm>
          <a:prstGeom prst="rect">
            <a:avLst/>
          </a:prstGeom>
        </p:spPr>
        <p:txBody>
          <a:bodyPr wrap="square">
            <a:spAutoFit/>
          </a:bodyPr>
          <a:lstStyle/>
          <a:p>
            <a:pPr lvl="0"/>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SOP</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是英文</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Small Outline Package</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的缩写，即小外形封装。</a:t>
            </a:r>
          </a:p>
        </p:txBody>
      </p:sp>
      <p:pic>
        <p:nvPicPr>
          <p:cNvPr id="3" name="图片 2">
            <a:extLst>
              <a:ext uri="{FF2B5EF4-FFF2-40B4-BE49-F238E27FC236}">
                <a16:creationId xmlns:a16="http://schemas.microsoft.com/office/drawing/2014/main" id="{6081EF04-7E07-4BEF-94D0-8925331A6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96" y="4421361"/>
            <a:ext cx="1504950" cy="1000125"/>
          </a:xfrm>
          <a:prstGeom prst="rect">
            <a:avLst/>
          </a:prstGeom>
        </p:spPr>
      </p:pic>
      <p:pic>
        <p:nvPicPr>
          <p:cNvPr id="7" name="图片 6">
            <a:extLst>
              <a:ext uri="{FF2B5EF4-FFF2-40B4-BE49-F238E27FC236}">
                <a16:creationId xmlns:a16="http://schemas.microsoft.com/office/drawing/2014/main" id="{EB37FEDA-F8EF-40F2-9D56-93F03EBB1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484" y="4869160"/>
            <a:ext cx="685800" cy="485775"/>
          </a:xfrm>
          <a:prstGeom prst="rect">
            <a:avLst/>
          </a:prstGeom>
        </p:spPr>
      </p:pic>
      <p:sp>
        <p:nvSpPr>
          <p:cNvPr id="20" name="Rectangle 3">
            <a:extLst>
              <a:ext uri="{FF2B5EF4-FFF2-40B4-BE49-F238E27FC236}">
                <a16:creationId xmlns:a16="http://schemas.microsoft.com/office/drawing/2014/main" id="{CC7218A1-1768-4CB3-AA80-71A7BF499F1F}"/>
              </a:ext>
            </a:extLst>
          </p:cNvPr>
          <p:cNvSpPr>
            <a:spLocks noChangeArrowheads="1"/>
          </p:cNvSpPr>
          <p:nvPr/>
        </p:nvSpPr>
        <p:spPr bwMode="auto">
          <a:xfrm>
            <a:off x="321849" y="3666786"/>
            <a:ext cx="2664296" cy="664797"/>
          </a:xfrm>
          <a:prstGeom prst="rect">
            <a:avLst/>
          </a:prstGeom>
          <a:solidFill>
            <a:srgbClr val="FEE3D2"/>
          </a:solidFill>
          <a:ln>
            <a:noFill/>
          </a:ln>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TSOP</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anose="05000000000000000000" pitchFamily="2" charset="2"/>
              <a:buChar char="l"/>
            </a:pPr>
            <a:r>
              <a:rPr lang="zh-CN" altLang="en-US" sz="1600" dirty="0">
                <a:solidFill>
                  <a:srgbClr val="0000FF"/>
                </a:solidFill>
                <a:latin typeface="黑体" pitchFamily="49" charset="-122"/>
                <a:ea typeface="黑体" pitchFamily="49" charset="-122"/>
              </a:rPr>
              <a:t>薄小外形封装。</a:t>
            </a:r>
            <a:endParaRPr lang="en-US" altLang="zh-CN" sz="1600" dirty="0">
              <a:solidFill>
                <a:srgbClr val="0000FF"/>
              </a:solidFill>
              <a:latin typeface="黑体" pitchFamily="49" charset="-122"/>
              <a:ea typeface="黑体" pitchFamily="49" charset="-122"/>
            </a:endParaRPr>
          </a:p>
        </p:txBody>
      </p:sp>
      <p:sp>
        <p:nvSpPr>
          <p:cNvPr id="25" name="Rectangle 3">
            <a:extLst>
              <a:ext uri="{FF2B5EF4-FFF2-40B4-BE49-F238E27FC236}">
                <a16:creationId xmlns:a16="http://schemas.microsoft.com/office/drawing/2014/main" id="{5390745F-E889-403F-BA39-2D1BD1045806}"/>
              </a:ext>
            </a:extLst>
          </p:cNvPr>
          <p:cNvSpPr>
            <a:spLocks noChangeArrowheads="1"/>
          </p:cNvSpPr>
          <p:nvPr/>
        </p:nvSpPr>
        <p:spPr bwMode="auto">
          <a:xfrm>
            <a:off x="3527885" y="3666786"/>
            <a:ext cx="2232248" cy="664797"/>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SOP</a:t>
            </a:r>
            <a:r>
              <a:rPr lang="en-US" altLang="zh-CN" sz="1800" dirty="0">
                <a:solidFill>
                  <a:srgbClr val="C00000"/>
                </a:solidFill>
                <a:latin typeface="黑体" pitchFamily="49" charset="-122"/>
                <a:ea typeface="黑体" pitchFamily="49" charset="-122"/>
              </a:rPr>
              <a:t>/SOIC/SO</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小外形封装</a:t>
            </a:r>
            <a:r>
              <a:rPr kumimoji="0" lang="zh-CN" altLang="en-US" sz="1600" b="1" i="0" u="none" strike="noStrike" kern="1200" cap="none" spc="0" normalizeH="0" baseline="0" noProof="0" dirty="0">
                <a:ln>
                  <a:noFill/>
                </a:ln>
                <a:solidFill>
                  <a:srgbClr val="0000FF"/>
                </a:solidFill>
                <a:effectLst/>
                <a:uLnTx/>
                <a:uFillTx/>
                <a:latin typeface="黑体" pitchFamily="49" charset="-122"/>
                <a:ea typeface="黑体" pitchFamily="49" charset="-122"/>
                <a:cs typeface="+mn-cs"/>
              </a:rPr>
              <a:t>。</a:t>
            </a:r>
          </a:p>
        </p:txBody>
      </p:sp>
      <p:pic>
        <p:nvPicPr>
          <p:cNvPr id="14" name="图片 13">
            <a:extLst>
              <a:ext uri="{FF2B5EF4-FFF2-40B4-BE49-F238E27FC236}">
                <a16:creationId xmlns:a16="http://schemas.microsoft.com/office/drawing/2014/main" id="{BDDA6919-60E5-4082-8A8B-FFC241A09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3379" y="2683950"/>
            <a:ext cx="933564" cy="772818"/>
          </a:xfrm>
          <a:prstGeom prst="rect">
            <a:avLst/>
          </a:prstGeom>
        </p:spPr>
      </p:pic>
      <p:sp>
        <p:nvSpPr>
          <p:cNvPr id="27" name="Rectangle 3">
            <a:extLst>
              <a:ext uri="{FF2B5EF4-FFF2-40B4-BE49-F238E27FC236}">
                <a16:creationId xmlns:a16="http://schemas.microsoft.com/office/drawing/2014/main" id="{378EE573-811D-426C-839A-1634AF9DFDE6}"/>
              </a:ext>
            </a:extLst>
          </p:cNvPr>
          <p:cNvSpPr>
            <a:spLocks noChangeArrowheads="1"/>
          </p:cNvSpPr>
          <p:nvPr/>
        </p:nvSpPr>
        <p:spPr bwMode="auto">
          <a:xfrm>
            <a:off x="6300192" y="3664789"/>
            <a:ext cx="2232248" cy="664798"/>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TSSOP</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薄的缩小型</a:t>
            </a:r>
            <a:r>
              <a:rPr lang="en-US" altLang="zh-CN" sz="1600" dirty="0">
                <a:solidFill>
                  <a:srgbClr val="0000FF"/>
                </a:solidFill>
                <a:latin typeface="黑体" pitchFamily="49" charset="-122"/>
                <a:ea typeface="黑体" pitchFamily="49" charset="-122"/>
              </a:rPr>
              <a:t>SOP</a:t>
            </a:r>
            <a:r>
              <a:rPr lang="zh-CN" altLang="en-US" sz="1600" dirty="0">
                <a:solidFill>
                  <a:srgbClr val="0000FF"/>
                </a:solidFill>
                <a:latin typeface="黑体" pitchFamily="49" charset="-122"/>
                <a:ea typeface="黑体" pitchFamily="49" charset="-122"/>
              </a:rPr>
              <a:t>。</a:t>
            </a:r>
          </a:p>
        </p:txBody>
      </p:sp>
      <p:pic>
        <p:nvPicPr>
          <p:cNvPr id="16" name="图片 15">
            <a:extLst>
              <a:ext uri="{FF2B5EF4-FFF2-40B4-BE49-F238E27FC236}">
                <a16:creationId xmlns:a16="http://schemas.microsoft.com/office/drawing/2014/main" id="{98A80012-5E4A-49D4-BB47-CFA93B25E3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208" y="2532196"/>
            <a:ext cx="1666875" cy="1076325"/>
          </a:xfrm>
          <a:prstGeom prst="rect">
            <a:avLst/>
          </a:prstGeom>
        </p:spPr>
      </p:pic>
      <p:sp>
        <p:nvSpPr>
          <p:cNvPr id="31" name="Rectangle 3">
            <a:extLst>
              <a:ext uri="{FF2B5EF4-FFF2-40B4-BE49-F238E27FC236}">
                <a16:creationId xmlns:a16="http://schemas.microsoft.com/office/drawing/2014/main" id="{E9749A8C-9C9F-44C9-93FB-9175616C8CB3}"/>
              </a:ext>
            </a:extLst>
          </p:cNvPr>
          <p:cNvSpPr>
            <a:spLocks noChangeArrowheads="1"/>
          </p:cNvSpPr>
          <p:nvPr/>
        </p:nvSpPr>
        <p:spPr bwMode="auto">
          <a:xfrm>
            <a:off x="6300192" y="5421486"/>
            <a:ext cx="2232248" cy="664798"/>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SOT</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小外形晶体管封装</a:t>
            </a:r>
          </a:p>
        </p:txBody>
      </p:sp>
      <p:pic>
        <p:nvPicPr>
          <p:cNvPr id="6144" name="图片 6143">
            <a:extLst>
              <a:ext uri="{FF2B5EF4-FFF2-40B4-BE49-F238E27FC236}">
                <a16:creationId xmlns:a16="http://schemas.microsoft.com/office/drawing/2014/main" id="{EDF7DE44-677B-4F6A-8180-034464599F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295" y="2692556"/>
            <a:ext cx="1459837" cy="884451"/>
          </a:xfrm>
          <a:prstGeom prst="rect">
            <a:avLst/>
          </a:prstGeom>
        </p:spPr>
      </p:pic>
      <p:pic>
        <p:nvPicPr>
          <p:cNvPr id="6149" name="图片 6148">
            <a:extLst>
              <a:ext uri="{FF2B5EF4-FFF2-40B4-BE49-F238E27FC236}">
                <a16:creationId xmlns:a16="http://schemas.microsoft.com/office/drawing/2014/main" id="{21D3E84D-2A7D-484B-9171-CF554AE85D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8781" y="4613896"/>
            <a:ext cx="744412" cy="758637"/>
          </a:xfrm>
          <a:prstGeom prst="rect">
            <a:avLst/>
          </a:prstGeom>
        </p:spPr>
      </p:pic>
      <p:pic>
        <p:nvPicPr>
          <p:cNvPr id="6151" name="图片 6150">
            <a:extLst>
              <a:ext uri="{FF2B5EF4-FFF2-40B4-BE49-F238E27FC236}">
                <a16:creationId xmlns:a16="http://schemas.microsoft.com/office/drawing/2014/main" id="{3C40E35E-4F2C-4B99-B941-6EC9CA059AC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78216" y="4664097"/>
            <a:ext cx="1052462" cy="701641"/>
          </a:xfrm>
          <a:prstGeom prst="rect">
            <a:avLst/>
          </a:prstGeom>
        </p:spPr>
      </p:pic>
      <p:pic>
        <p:nvPicPr>
          <p:cNvPr id="6153" name="图片 6152">
            <a:extLst>
              <a:ext uri="{FF2B5EF4-FFF2-40B4-BE49-F238E27FC236}">
                <a16:creationId xmlns:a16="http://schemas.microsoft.com/office/drawing/2014/main" id="{82CF4122-ACC6-441A-BE77-822715085A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8216" y="2677509"/>
            <a:ext cx="823020" cy="823020"/>
          </a:xfrm>
          <a:prstGeom prst="rect">
            <a:avLst/>
          </a:prstGeom>
        </p:spPr>
      </p:pic>
      <p:pic>
        <p:nvPicPr>
          <p:cNvPr id="6155" name="图片 6154">
            <a:extLst>
              <a:ext uri="{FF2B5EF4-FFF2-40B4-BE49-F238E27FC236}">
                <a16:creationId xmlns:a16="http://schemas.microsoft.com/office/drawing/2014/main" id="{0DA8F42A-60E5-4B95-849A-5D5CC5BD317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0833" y="4403486"/>
            <a:ext cx="521307" cy="460866"/>
          </a:xfrm>
          <a:prstGeom prst="rect">
            <a:avLst/>
          </a:prstGeom>
        </p:spPr>
      </p:pic>
      <p:pic>
        <p:nvPicPr>
          <p:cNvPr id="6159" name="图片 6158">
            <a:extLst>
              <a:ext uri="{FF2B5EF4-FFF2-40B4-BE49-F238E27FC236}">
                <a16:creationId xmlns:a16="http://schemas.microsoft.com/office/drawing/2014/main" id="{7C69F924-B606-4C1D-AD5E-482BACF690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86821" y="4385335"/>
            <a:ext cx="505005" cy="497893"/>
          </a:xfrm>
          <a:prstGeom prst="rect">
            <a:avLst/>
          </a:prstGeom>
        </p:spPr>
      </p:pic>
      <p:pic>
        <p:nvPicPr>
          <p:cNvPr id="6161" name="图片 6160">
            <a:extLst>
              <a:ext uri="{FF2B5EF4-FFF2-40B4-BE49-F238E27FC236}">
                <a16:creationId xmlns:a16="http://schemas.microsoft.com/office/drawing/2014/main" id="{BD9216C7-B306-43FF-AE1D-1CD48B2C45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2919" y="4471682"/>
            <a:ext cx="431640" cy="425474"/>
          </a:xfrm>
          <a:prstGeom prst="rect">
            <a:avLst/>
          </a:prstGeom>
        </p:spPr>
      </p:pic>
      <p:pic>
        <p:nvPicPr>
          <p:cNvPr id="6163" name="图片 6162">
            <a:extLst>
              <a:ext uri="{FF2B5EF4-FFF2-40B4-BE49-F238E27FC236}">
                <a16:creationId xmlns:a16="http://schemas.microsoft.com/office/drawing/2014/main" id="{7346AD1F-1449-4740-8567-C51BEC66B7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50629" y="4897156"/>
            <a:ext cx="493365" cy="497892"/>
          </a:xfrm>
          <a:prstGeom prst="rect">
            <a:avLst/>
          </a:prstGeom>
        </p:spPr>
      </p:pic>
      <p:pic>
        <p:nvPicPr>
          <p:cNvPr id="6165" name="图片 6164">
            <a:extLst>
              <a:ext uri="{FF2B5EF4-FFF2-40B4-BE49-F238E27FC236}">
                <a16:creationId xmlns:a16="http://schemas.microsoft.com/office/drawing/2014/main" id="{FEDBFA30-BC48-4FA1-8B8B-5022787D92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37867" y="4887666"/>
            <a:ext cx="505006" cy="478072"/>
          </a:xfrm>
          <a:prstGeom prst="rect">
            <a:avLst/>
          </a:prstGeom>
        </p:spPr>
      </p:pic>
      <p:pic>
        <p:nvPicPr>
          <p:cNvPr id="6167" name="图片 6166">
            <a:extLst>
              <a:ext uri="{FF2B5EF4-FFF2-40B4-BE49-F238E27FC236}">
                <a16:creationId xmlns:a16="http://schemas.microsoft.com/office/drawing/2014/main" id="{CD25B922-C265-457A-AE5B-1C7176441A2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6416" y="4809357"/>
            <a:ext cx="625245" cy="612740"/>
          </a:xfrm>
          <a:prstGeom prst="rect">
            <a:avLst/>
          </a:prstGeom>
        </p:spPr>
      </p:pic>
    </p:spTree>
    <p:extLst>
      <p:ext uri="{BB962C8B-B14F-4D97-AF65-F5344CB8AC3E}">
        <p14:creationId xmlns:p14="http://schemas.microsoft.com/office/powerpoint/2010/main" val="1152129019"/>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rPr>
              <a:t>集成电路封装</a:t>
            </a:r>
            <a:endParaRPr kumimoji="0" lang="en-US" altLang="ko-KR"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endParaRPr>
          </a:p>
        </p:txBody>
      </p:sp>
      <p:sp>
        <p:nvSpPr>
          <p:cNvPr id="4" name="矩形 4"/>
          <p:cNvSpPr>
            <a:spLocks noChangeArrowheads="1"/>
          </p:cNvSpPr>
          <p:nvPr/>
        </p:nvSpPr>
        <p:spPr bwMode="auto">
          <a:xfrm>
            <a:off x="683568" y="1052736"/>
            <a:ext cx="1584176" cy="461665"/>
          </a:xfrm>
          <a:prstGeom prst="rect">
            <a:avLst/>
          </a:prstGeom>
          <a:solidFill>
            <a:schemeClr val="tx2">
              <a:lumMod val="20000"/>
              <a:lumOff val="80000"/>
            </a:schemeClr>
          </a:solidFill>
          <a:ln>
            <a:noFill/>
          </a:ln>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FF"/>
                </a:solidFill>
                <a:effectLst/>
                <a:uLnTx/>
                <a:uFillTx/>
                <a:latin typeface="黑体" pitchFamily="49" charset="-122"/>
                <a:ea typeface="黑体" pitchFamily="49" charset="-122"/>
                <a:cs typeface="+mn-cs"/>
              </a:rPr>
              <a:t>QFP</a:t>
            </a:r>
            <a:r>
              <a:rPr kumimoji="0" lang="zh-CN" altLang="en-US" sz="2400" b="1" i="0" u="none" strike="noStrike" kern="1200" cap="none" spc="0" normalizeH="0" baseline="0" noProof="0" dirty="0">
                <a:ln>
                  <a:noFill/>
                </a:ln>
                <a:solidFill>
                  <a:srgbClr val="0000FF"/>
                </a:solidFill>
                <a:effectLst/>
                <a:uLnTx/>
                <a:uFillTx/>
                <a:latin typeface="黑体" pitchFamily="49" charset="-122"/>
                <a:ea typeface="黑体" pitchFamily="49" charset="-122"/>
                <a:cs typeface="+mn-cs"/>
              </a:rPr>
              <a:t>类封装</a:t>
            </a:r>
          </a:p>
        </p:txBody>
      </p:sp>
      <p:cxnSp>
        <p:nvCxnSpPr>
          <p:cNvPr id="18" name="直接连接符 17"/>
          <p:cNvCxnSpPr>
            <a:cxnSpLocks/>
          </p:cNvCxnSpPr>
          <p:nvPr/>
        </p:nvCxnSpPr>
        <p:spPr>
          <a:xfrm flipV="1">
            <a:off x="4812460" y="2430873"/>
            <a:ext cx="0" cy="36071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3"/>
          <p:cNvSpPr>
            <a:spLocks noChangeArrowheads="1"/>
          </p:cNvSpPr>
          <p:nvPr/>
        </p:nvSpPr>
        <p:spPr bwMode="auto">
          <a:xfrm>
            <a:off x="706324" y="5373216"/>
            <a:ext cx="3890105" cy="664797"/>
          </a:xfrm>
          <a:prstGeom prst="rect">
            <a:avLst/>
          </a:prstGeom>
          <a:solidFill>
            <a:srgbClr val="FEE3D2"/>
          </a:solidFill>
          <a:ln>
            <a:noFill/>
          </a:ln>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PQFP</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anose="05000000000000000000" pitchFamily="2" charset="2"/>
              <a:buChar char="l"/>
            </a:pPr>
            <a:r>
              <a:rPr lang="en-US" altLang="zh-CN" sz="1600" dirty="0">
                <a:solidFill>
                  <a:srgbClr val="0000FF"/>
                </a:solidFill>
                <a:latin typeface="黑体" pitchFamily="49" charset="-122"/>
                <a:ea typeface="黑体" pitchFamily="49" charset="-122"/>
              </a:rPr>
              <a:t>PQFP</a:t>
            </a:r>
            <a:r>
              <a:rPr lang="zh-CN" altLang="en-US" sz="1600" dirty="0">
                <a:solidFill>
                  <a:srgbClr val="0000FF"/>
                </a:solidFill>
                <a:latin typeface="黑体" pitchFamily="49" charset="-122"/>
                <a:ea typeface="黑体" pitchFamily="49" charset="-122"/>
              </a:rPr>
              <a:t>塑封四角扁平封装</a:t>
            </a:r>
            <a:endParaRPr lang="en-US" altLang="zh-CN" sz="1600" dirty="0">
              <a:solidFill>
                <a:srgbClr val="0000FF"/>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9294EF51-E6CB-4318-B2CB-74B12A4AF0B1}"/>
              </a:ext>
            </a:extLst>
          </p:cNvPr>
          <p:cNvSpPr/>
          <p:nvPr/>
        </p:nvSpPr>
        <p:spPr>
          <a:xfrm>
            <a:off x="679868" y="1628800"/>
            <a:ext cx="8068591" cy="523220"/>
          </a:xfrm>
          <a:prstGeom prst="rect">
            <a:avLst/>
          </a:prstGeom>
        </p:spPr>
        <p:txBody>
          <a:bodyPr wrap="square">
            <a:spAutoFit/>
          </a:bodyPr>
          <a:lstStyle/>
          <a:p>
            <a:pPr lvl="0"/>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QFP</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是“</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Quad Flat Package”</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的缩写，即小型方块平面封装。基材有陶瓷、金属和塑料三种。引脚中心距有</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1.0mm</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0.8mm</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0.65mm</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0.5mm</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0.4mm</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0.3mm</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等多种规格。</a:t>
            </a:r>
          </a:p>
        </p:txBody>
      </p:sp>
      <p:sp>
        <p:nvSpPr>
          <p:cNvPr id="20" name="Rectangle 3">
            <a:extLst>
              <a:ext uri="{FF2B5EF4-FFF2-40B4-BE49-F238E27FC236}">
                <a16:creationId xmlns:a16="http://schemas.microsoft.com/office/drawing/2014/main" id="{CC7218A1-1768-4CB3-AA80-71A7BF499F1F}"/>
              </a:ext>
            </a:extLst>
          </p:cNvPr>
          <p:cNvSpPr>
            <a:spLocks noChangeArrowheads="1"/>
          </p:cNvSpPr>
          <p:nvPr/>
        </p:nvSpPr>
        <p:spPr bwMode="auto">
          <a:xfrm>
            <a:off x="4981663" y="3535490"/>
            <a:ext cx="3724091" cy="664797"/>
          </a:xfrm>
          <a:prstGeom prst="rect">
            <a:avLst/>
          </a:prstGeom>
          <a:solidFill>
            <a:srgbClr val="FEE3D2"/>
          </a:solidFill>
          <a:ln>
            <a:noFill/>
          </a:ln>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TQFP</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anose="05000000000000000000" pitchFamily="2" charset="2"/>
              <a:buChar char="l"/>
            </a:pPr>
            <a:r>
              <a:rPr lang="en-US" altLang="zh-CN" sz="1600" dirty="0">
                <a:solidFill>
                  <a:srgbClr val="0000FF"/>
                </a:solidFill>
                <a:latin typeface="黑体" pitchFamily="49" charset="-122"/>
                <a:ea typeface="黑体" pitchFamily="49" charset="-122"/>
              </a:rPr>
              <a:t>TQFP</a:t>
            </a:r>
            <a:r>
              <a:rPr lang="zh-CN" altLang="en-US" sz="1600" dirty="0">
                <a:solidFill>
                  <a:srgbClr val="0000FF"/>
                </a:solidFill>
                <a:latin typeface="黑体" pitchFamily="49" charset="-122"/>
                <a:ea typeface="黑体" pitchFamily="49" charset="-122"/>
              </a:rPr>
              <a:t>薄塑封四角扁平封装</a:t>
            </a:r>
            <a:endParaRPr lang="en-US" altLang="zh-CN" sz="1600" dirty="0">
              <a:solidFill>
                <a:srgbClr val="0000FF"/>
              </a:solidFill>
              <a:latin typeface="黑体" pitchFamily="49" charset="-122"/>
              <a:ea typeface="黑体" pitchFamily="49" charset="-122"/>
            </a:endParaRPr>
          </a:p>
        </p:txBody>
      </p:sp>
      <p:sp>
        <p:nvSpPr>
          <p:cNvPr id="25" name="Rectangle 3">
            <a:extLst>
              <a:ext uri="{FF2B5EF4-FFF2-40B4-BE49-F238E27FC236}">
                <a16:creationId xmlns:a16="http://schemas.microsoft.com/office/drawing/2014/main" id="{5390745F-E889-403F-BA39-2D1BD1045806}"/>
              </a:ext>
            </a:extLst>
          </p:cNvPr>
          <p:cNvSpPr>
            <a:spLocks noChangeArrowheads="1"/>
          </p:cNvSpPr>
          <p:nvPr/>
        </p:nvSpPr>
        <p:spPr bwMode="auto">
          <a:xfrm>
            <a:off x="4981671" y="5373216"/>
            <a:ext cx="3724083" cy="664797"/>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LQFP</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itchFamily="2" charset="2"/>
              <a:buChar char="l"/>
            </a:pPr>
            <a:r>
              <a:rPr lang="zh-CN" altLang="en-US" sz="1200" dirty="0">
                <a:solidFill>
                  <a:srgbClr val="0000FF"/>
                </a:solidFill>
                <a:latin typeface="黑体" pitchFamily="49" charset="-122"/>
                <a:ea typeface="黑体" pitchFamily="49" charset="-122"/>
              </a:rPr>
              <a:t>薄型 </a:t>
            </a:r>
            <a:r>
              <a:rPr lang="en-US" altLang="zh-CN" sz="1200" dirty="0">
                <a:solidFill>
                  <a:srgbClr val="0000FF"/>
                </a:solidFill>
                <a:latin typeface="黑体" pitchFamily="49" charset="-122"/>
                <a:ea typeface="黑体" pitchFamily="49" charset="-122"/>
              </a:rPr>
              <a:t>QFP</a:t>
            </a:r>
            <a:r>
              <a:rPr lang="zh-CN" altLang="en-US" sz="1200" dirty="0">
                <a:solidFill>
                  <a:srgbClr val="0000FF"/>
                </a:solidFill>
                <a:latin typeface="黑体" pitchFamily="49" charset="-122"/>
                <a:ea typeface="黑体" pitchFamily="49" charset="-122"/>
              </a:rPr>
              <a:t>。指封装本体厚度为</a:t>
            </a:r>
            <a:r>
              <a:rPr lang="en-US" altLang="zh-CN" sz="1200" dirty="0">
                <a:solidFill>
                  <a:srgbClr val="0000FF"/>
                </a:solidFill>
                <a:latin typeface="黑体" pitchFamily="49" charset="-122"/>
                <a:ea typeface="黑体" pitchFamily="49" charset="-122"/>
              </a:rPr>
              <a:t>1</a:t>
            </a:r>
            <a:r>
              <a:rPr lang="zh-CN" altLang="en-US" sz="1200" dirty="0">
                <a:solidFill>
                  <a:srgbClr val="0000FF"/>
                </a:solidFill>
                <a:latin typeface="黑体" pitchFamily="49" charset="-122"/>
                <a:ea typeface="黑体" pitchFamily="49" charset="-122"/>
              </a:rPr>
              <a:t>．</a:t>
            </a:r>
            <a:r>
              <a:rPr lang="en-US" altLang="zh-CN" sz="1200" dirty="0">
                <a:solidFill>
                  <a:srgbClr val="0000FF"/>
                </a:solidFill>
                <a:latin typeface="黑体" pitchFamily="49" charset="-122"/>
                <a:ea typeface="黑体" pitchFamily="49" charset="-122"/>
              </a:rPr>
              <a:t>4mm </a:t>
            </a:r>
            <a:r>
              <a:rPr lang="zh-CN" altLang="en-US" sz="1200" dirty="0">
                <a:solidFill>
                  <a:srgbClr val="0000FF"/>
                </a:solidFill>
                <a:latin typeface="黑体" pitchFamily="49" charset="-122"/>
                <a:ea typeface="黑体" pitchFamily="49" charset="-122"/>
              </a:rPr>
              <a:t>的 </a:t>
            </a:r>
            <a:r>
              <a:rPr lang="en-US" altLang="zh-CN" sz="1200" dirty="0">
                <a:solidFill>
                  <a:srgbClr val="0000FF"/>
                </a:solidFill>
                <a:latin typeface="黑体" pitchFamily="49" charset="-122"/>
                <a:ea typeface="黑体" pitchFamily="49" charset="-122"/>
              </a:rPr>
              <a:t>QFP</a:t>
            </a:r>
            <a:r>
              <a:rPr lang="zh-CN" altLang="en-US" sz="1200" dirty="0">
                <a:solidFill>
                  <a:srgbClr val="0000FF"/>
                </a:solidFill>
                <a:latin typeface="黑体" pitchFamily="49" charset="-122"/>
                <a:ea typeface="黑体" pitchFamily="49" charset="-122"/>
              </a:rPr>
              <a:t>。</a:t>
            </a:r>
          </a:p>
        </p:txBody>
      </p:sp>
      <p:sp>
        <p:nvSpPr>
          <p:cNvPr id="27" name="Rectangle 3">
            <a:extLst>
              <a:ext uri="{FF2B5EF4-FFF2-40B4-BE49-F238E27FC236}">
                <a16:creationId xmlns:a16="http://schemas.microsoft.com/office/drawing/2014/main" id="{378EE573-811D-426C-839A-1634AF9DFDE6}"/>
              </a:ext>
            </a:extLst>
          </p:cNvPr>
          <p:cNvSpPr>
            <a:spLocks noChangeArrowheads="1"/>
          </p:cNvSpPr>
          <p:nvPr/>
        </p:nvSpPr>
        <p:spPr bwMode="auto">
          <a:xfrm>
            <a:off x="706324" y="3544636"/>
            <a:ext cx="3890109" cy="664798"/>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QFP</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itchFamily="2" charset="2"/>
              <a:buChar char="l"/>
            </a:pPr>
            <a:r>
              <a:rPr lang="zh-CN" altLang="en-US" sz="1200" dirty="0">
                <a:solidFill>
                  <a:srgbClr val="0000FF"/>
                </a:solidFill>
                <a:latin typeface="黑体" pitchFamily="49" charset="-122"/>
                <a:ea typeface="黑体" pitchFamily="49" charset="-122"/>
              </a:rPr>
              <a:t>小型方块平面封装，基材有陶瓷、金属和塑料三种</a:t>
            </a:r>
          </a:p>
        </p:txBody>
      </p:sp>
      <p:pic>
        <p:nvPicPr>
          <p:cNvPr id="6" name="图片 5">
            <a:extLst>
              <a:ext uri="{FF2B5EF4-FFF2-40B4-BE49-F238E27FC236}">
                <a16:creationId xmlns:a16="http://schemas.microsoft.com/office/drawing/2014/main" id="{BE875A8B-948E-486B-A249-5E50E788F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0284" y="2590426"/>
            <a:ext cx="1466850" cy="876300"/>
          </a:xfrm>
          <a:prstGeom prst="rect">
            <a:avLst/>
          </a:prstGeom>
        </p:spPr>
      </p:pic>
      <p:pic>
        <p:nvPicPr>
          <p:cNvPr id="9" name="图片 8">
            <a:extLst>
              <a:ext uri="{FF2B5EF4-FFF2-40B4-BE49-F238E27FC236}">
                <a16:creationId xmlns:a16="http://schemas.microsoft.com/office/drawing/2014/main" id="{C958D91B-56F0-47F1-8CE8-A764BF16B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695" y="4334922"/>
            <a:ext cx="1586912" cy="1038294"/>
          </a:xfrm>
          <a:prstGeom prst="rect">
            <a:avLst/>
          </a:prstGeom>
        </p:spPr>
      </p:pic>
      <p:pic>
        <p:nvPicPr>
          <p:cNvPr id="11" name="图片 10">
            <a:extLst>
              <a:ext uri="{FF2B5EF4-FFF2-40B4-BE49-F238E27FC236}">
                <a16:creationId xmlns:a16="http://schemas.microsoft.com/office/drawing/2014/main" id="{2716E197-0BC0-4BC0-99E4-BDB6E5DB9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620" y="4295465"/>
            <a:ext cx="1609725" cy="955975"/>
          </a:xfrm>
          <a:prstGeom prst="rect">
            <a:avLst/>
          </a:prstGeom>
        </p:spPr>
      </p:pic>
      <p:pic>
        <p:nvPicPr>
          <p:cNvPr id="13" name="图片 12">
            <a:extLst>
              <a:ext uri="{FF2B5EF4-FFF2-40B4-BE49-F238E27FC236}">
                <a16:creationId xmlns:a16="http://schemas.microsoft.com/office/drawing/2014/main" id="{FD9159CC-F194-40E1-8E54-C59F116ED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3287" y="2409557"/>
            <a:ext cx="1581150" cy="1133475"/>
          </a:xfrm>
          <a:prstGeom prst="rect">
            <a:avLst/>
          </a:prstGeom>
        </p:spPr>
      </p:pic>
    </p:spTree>
    <p:extLst>
      <p:ext uri="{BB962C8B-B14F-4D97-AF65-F5344CB8AC3E}">
        <p14:creationId xmlns:p14="http://schemas.microsoft.com/office/powerpoint/2010/main" val="1077462179"/>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67544" y="2265000"/>
            <a:ext cx="8065269" cy="1347044"/>
          </a:xfrm>
        </p:spPr>
        <p:txBody>
          <a:bodyPr/>
          <a:lstStyle/>
          <a:p>
            <a:pPr algn="ctr">
              <a:lnSpc>
                <a:spcPct val="150000"/>
              </a:lnSpc>
              <a:defRPr/>
            </a:pPr>
            <a:r>
              <a:rPr lang="zh-CN" altLang="en-US" sz="4800" dirty="0">
                <a:solidFill>
                  <a:srgbClr val="0000FF"/>
                </a:solidFill>
                <a:latin typeface="黑体" pitchFamily="49" charset="-122"/>
                <a:ea typeface="黑体" pitchFamily="49" charset="-122"/>
              </a:rPr>
              <a:t>第三讲 集成电路</a:t>
            </a: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2</a:t>
            </a:fld>
            <a:endParaRPr lang="zh-CN" altLang="en-US" sz="1200" b="0">
              <a:solidFill>
                <a:srgbClr val="898989"/>
              </a:solidFill>
              <a:latin typeface="Calibri" pitchFamily="34" charset="0"/>
              <a:ea typeface="宋体" charset="-122"/>
            </a:endParaRP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集成电路</a:t>
            </a:r>
            <a:endParaRPr lang="zh-CN" altLang="en-US" dirty="0">
              <a:solidFill>
                <a:schemeClr val="bg1"/>
              </a:solidFill>
            </a:endParaRPr>
          </a:p>
        </p:txBody>
      </p:sp>
      <p:sp>
        <p:nvSpPr>
          <p:cNvPr id="4" name="矩形 3"/>
          <p:cNvSpPr/>
          <p:nvPr/>
        </p:nvSpPr>
        <p:spPr>
          <a:xfrm>
            <a:off x="5348416" y="4691810"/>
            <a:ext cx="3365024" cy="584775"/>
          </a:xfrm>
          <a:prstGeom prst="rect">
            <a:avLst/>
          </a:prstGeom>
        </p:spPr>
        <p:txBody>
          <a:bodyPr wrap="none">
            <a:spAutoFit/>
          </a:bodyPr>
          <a:lstStyle/>
          <a:p>
            <a:r>
              <a:rPr lang="zh-CN" altLang="en-US" sz="3200" dirty="0">
                <a:solidFill>
                  <a:srgbClr val="0000FF"/>
                </a:solidFill>
                <a:latin typeface="Times New Roman" panose="02020603050405020304" pitchFamily="18" charset="0"/>
                <a:ea typeface="仿宋_GB2312"/>
                <a:cs typeface="Times New Roman" panose="02020603050405020304" pitchFamily="18" charset="0"/>
              </a:rPr>
              <a:t>授课学时： </a:t>
            </a:r>
            <a:r>
              <a:rPr lang="en-US" altLang="zh-CN" sz="3200" dirty="0">
                <a:solidFill>
                  <a:srgbClr val="0000FF"/>
                </a:solidFill>
                <a:latin typeface="Times New Roman" panose="02020603050405020304" pitchFamily="18" charset="0"/>
                <a:ea typeface="仿宋_GB2312"/>
                <a:cs typeface="Times New Roman" panose="02020603050405020304" pitchFamily="18" charset="0"/>
              </a:rPr>
              <a:t>2</a:t>
            </a:r>
            <a:r>
              <a:rPr lang="zh-CN" altLang="en-US" sz="3200" dirty="0">
                <a:solidFill>
                  <a:srgbClr val="0000FF"/>
                </a:solidFill>
                <a:latin typeface="Times New Roman" panose="02020603050405020304" pitchFamily="18" charset="0"/>
                <a:ea typeface="仿宋_GB2312"/>
                <a:cs typeface="Times New Roman" panose="02020603050405020304" pitchFamily="18" charset="0"/>
              </a:rPr>
              <a:t>学时</a:t>
            </a:r>
          </a:p>
        </p:txBody>
      </p:sp>
    </p:spTree>
    <p:extLst>
      <p:ext uri="{BB962C8B-B14F-4D97-AF65-F5344CB8AC3E}">
        <p14:creationId xmlns:p14="http://schemas.microsoft.com/office/powerpoint/2010/main" val="3584630699"/>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rPr>
              <a:t>集成电路封装</a:t>
            </a:r>
            <a:endParaRPr kumimoji="0" lang="en-US" altLang="ko-KR"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endParaRPr>
          </a:p>
        </p:txBody>
      </p:sp>
      <p:sp>
        <p:nvSpPr>
          <p:cNvPr id="4" name="矩形 4"/>
          <p:cNvSpPr>
            <a:spLocks noChangeArrowheads="1"/>
          </p:cNvSpPr>
          <p:nvPr/>
        </p:nvSpPr>
        <p:spPr bwMode="auto">
          <a:xfrm>
            <a:off x="683568" y="1052736"/>
            <a:ext cx="1584176" cy="461665"/>
          </a:xfrm>
          <a:prstGeom prst="rect">
            <a:avLst/>
          </a:prstGeom>
          <a:solidFill>
            <a:schemeClr val="tx2">
              <a:lumMod val="20000"/>
              <a:lumOff val="80000"/>
            </a:schemeClr>
          </a:solidFill>
          <a:ln>
            <a:noFill/>
          </a:ln>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400" dirty="0">
                <a:solidFill>
                  <a:srgbClr val="0000FF"/>
                </a:solidFill>
                <a:latin typeface="黑体" pitchFamily="49" charset="-122"/>
                <a:ea typeface="黑体" pitchFamily="49" charset="-122"/>
              </a:rPr>
              <a:t>LCC</a:t>
            </a:r>
            <a:r>
              <a:rPr kumimoji="0" lang="zh-CN" altLang="en-US" sz="2400" b="1" i="0" u="none" strike="noStrike" kern="1200" cap="none" spc="0" normalizeH="0" baseline="0" noProof="0" dirty="0">
                <a:ln>
                  <a:noFill/>
                </a:ln>
                <a:solidFill>
                  <a:srgbClr val="0000FF"/>
                </a:solidFill>
                <a:effectLst/>
                <a:uLnTx/>
                <a:uFillTx/>
                <a:latin typeface="黑体" pitchFamily="49" charset="-122"/>
                <a:ea typeface="黑体" pitchFamily="49" charset="-122"/>
                <a:cs typeface="+mn-cs"/>
              </a:rPr>
              <a:t>类封装</a:t>
            </a:r>
          </a:p>
        </p:txBody>
      </p:sp>
      <p:cxnSp>
        <p:nvCxnSpPr>
          <p:cNvPr id="18" name="直接连接符 17"/>
          <p:cNvCxnSpPr>
            <a:cxnSpLocks/>
          </p:cNvCxnSpPr>
          <p:nvPr/>
        </p:nvCxnSpPr>
        <p:spPr>
          <a:xfrm flipV="1">
            <a:off x="4812460" y="2430873"/>
            <a:ext cx="0" cy="36071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3"/>
          <p:cNvSpPr>
            <a:spLocks noChangeArrowheads="1"/>
          </p:cNvSpPr>
          <p:nvPr/>
        </p:nvSpPr>
        <p:spPr bwMode="auto">
          <a:xfrm>
            <a:off x="706324" y="5373216"/>
            <a:ext cx="3890105" cy="664797"/>
          </a:xfrm>
          <a:prstGeom prst="rect">
            <a:avLst/>
          </a:prstGeom>
          <a:solidFill>
            <a:srgbClr val="FEE3D2"/>
          </a:solidFill>
          <a:ln>
            <a:noFill/>
          </a:ln>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PLCC</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anose="05000000000000000000" pitchFamily="2" charset="2"/>
              <a:buChar char="l"/>
            </a:pPr>
            <a:r>
              <a:rPr lang="zh-CN" altLang="en-US" sz="1600" dirty="0">
                <a:solidFill>
                  <a:srgbClr val="0000FF"/>
                </a:solidFill>
                <a:latin typeface="黑体" pitchFamily="49" charset="-122"/>
                <a:ea typeface="黑体" pitchFamily="49" charset="-122"/>
              </a:rPr>
              <a:t>塑封四侧</a:t>
            </a:r>
            <a:r>
              <a:rPr lang="en-US" altLang="zh-CN" sz="1600" dirty="0">
                <a:solidFill>
                  <a:srgbClr val="0000FF"/>
                </a:solidFill>
                <a:latin typeface="黑体" pitchFamily="49" charset="-122"/>
                <a:ea typeface="黑体" pitchFamily="49" charset="-122"/>
              </a:rPr>
              <a:t>J </a:t>
            </a:r>
            <a:r>
              <a:rPr lang="zh-CN" altLang="en-US" sz="1600" dirty="0">
                <a:solidFill>
                  <a:srgbClr val="0000FF"/>
                </a:solidFill>
                <a:latin typeface="黑体" pitchFamily="49" charset="-122"/>
                <a:ea typeface="黑体" pitchFamily="49" charset="-122"/>
              </a:rPr>
              <a:t>形引脚扁平封装</a:t>
            </a:r>
            <a:endParaRPr lang="en-US" altLang="zh-CN" sz="1600" dirty="0">
              <a:solidFill>
                <a:srgbClr val="0000FF"/>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9294EF51-E6CB-4318-B2CB-74B12A4AF0B1}"/>
              </a:ext>
            </a:extLst>
          </p:cNvPr>
          <p:cNvSpPr/>
          <p:nvPr/>
        </p:nvSpPr>
        <p:spPr>
          <a:xfrm>
            <a:off x="679868" y="1628800"/>
            <a:ext cx="8068591" cy="523220"/>
          </a:xfrm>
          <a:prstGeom prst="rect">
            <a:avLst/>
          </a:prstGeom>
        </p:spPr>
        <p:txBody>
          <a:bodyPr wrap="square">
            <a:spAutoFit/>
          </a:bodyPr>
          <a:lstStyle/>
          <a:p>
            <a:pPr lvl="0"/>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LCC</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是“</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Leadless chip carrier”</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的缩写，无引脚芯片载体。指陶瓷基板的四个侧面只有电极接触而无引脚的表面贴装型封装。也称为陶瓷 </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QFN </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或</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QFN</a:t>
            </a:r>
            <a:r>
              <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rgbClr val="990000"/>
                </a:solidFill>
                <a:latin typeface="宋体" panose="02010600030101010101" pitchFamily="2" charset="-122"/>
                <a:ea typeface="宋体" panose="02010600030101010101" pitchFamily="2" charset="-122"/>
                <a:cs typeface="Times New Roman" panose="02020603050405020304" pitchFamily="18" charset="0"/>
              </a:rPr>
              <a:t>C</a:t>
            </a:r>
            <a:endParaRPr lang="zh-CN" altLang="en-US" sz="1400" dirty="0">
              <a:solidFill>
                <a:srgbClr val="99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0" name="Rectangle 3">
            <a:extLst>
              <a:ext uri="{FF2B5EF4-FFF2-40B4-BE49-F238E27FC236}">
                <a16:creationId xmlns:a16="http://schemas.microsoft.com/office/drawing/2014/main" id="{CC7218A1-1768-4CB3-AA80-71A7BF499F1F}"/>
              </a:ext>
            </a:extLst>
          </p:cNvPr>
          <p:cNvSpPr>
            <a:spLocks noChangeArrowheads="1"/>
          </p:cNvSpPr>
          <p:nvPr/>
        </p:nvSpPr>
        <p:spPr bwMode="auto">
          <a:xfrm>
            <a:off x="5011533" y="3544636"/>
            <a:ext cx="4054824" cy="664797"/>
          </a:xfrm>
          <a:prstGeom prst="rect">
            <a:avLst/>
          </a:prstGeom>
          <a:solidFill>
            <a:srgbClr val="FEE3D2"/>
          </a:solidFill>
          <a:ln>
            <a:noFill/>
          </a:ln>
        </p:spPr>
        <p:txBody>
          <a:bodyPr wrap="square">
            <a:spAutoFit/>
          </a:bodyPr>
          <a:lstStyle/>
          <a:p>
            <a:pPr lvl="0">
              <a:spcBef>
                <a:spcPct val="20000"/>
              </a:spcBef>
            </a:pPr>
            <a:r>
              <a:rPr kumimoji="0" lang="en-US" altLang="zh-CN" sz="1800" b="0"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CLCC</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indent="-285750">
              <a:spcBef>
                <a:spcPct val="20000"/>
              </a:spcBef>
              <a:buFont typeface="Wingdings" panose="05000000000000000000" pitchFamily="2" charset="2"/>
              <a:buChar char="l"/>
            </a:pPr>
            <a:r>
              <a:rPr lang="zh-CN" altLang="en-US" sz="1600" dirty="0">
                <a:solidFill>
                  <a:srgbClr val="0000FF"/>
                </a:solidFill>
                <a:latin typeface="黑体" pitchFamily="49" charset="-122"/>
                <a:ea typeface="黑体" pitchFamily="49" charset="-122"/>
              </a:rPr>
              <a:t>陶瓷封装四侧</a:t>
            </a:r>
            <a:r>
              <a:rPr lang="en-US" altLang="zh-CN" sz="1600" dirty="0">
                <a:solidFill>
                  <a:srgbClr val="0000FF"/>
                </a:solidFill>
                <a:latin typeface="黑体" pitchFamily="49" charset="-122"/>
                <a:ea typeface="黑体" pitchFamily="49" charset="-122"/>
              </a:rPr>
              <a:t>J </a:t>
            </a:r>
            <a:r>
              <a:rPr lang="zh-CN" altLang="en-US" sz="1600" dirty="0">
                <a:solidFill>
                  <a:srgbClr val="0000FF"/>
                </a:solidFill>
                <a:latin typeface="黑体" pitchFamily="49" charset="-122"/>
                <a:ea typeface="黑体" pitchFamily="49" charset="-122"/>
              </a:rPr>
              <a:t>形引脚扁平封装</a:t>
            </a:r>
            <a:endParaRPr lang="en-US" altLang="zh-CN" sz="1600" dirty="0">
              <a:solidFill>
                <a:srgbClr val="0000FF"/>
              </a:solidFill>
              <a:latin typeface="黑体" pitchFamily="49" charset="-122"/>
              <a:ea typeface="黑体" pitchFamily="49" charset="-122"/>
            </a:endParaRPr>
          </a:p>
        </p:txBody>
      </p:sp>
      <p:sp>
        <p:nvSpPr>
          <p:cNvPr id="25" name="Rectangle 3">
            <a:extLst>
              <a:ext uri="{FF2B5EF4-FFF2-40B4-BE49-F238E27FC236}">
                <a16:creationId xmlns:a16="http://schemas.microsoft.com/office/drawing/2014/main" id="{5390745F-E889-403F-BA39-2D1BD1045806}"/>
              </a:ext>
            </a:extLst>
          </p:cNvPr>
          <p:cNvSpPr>
            <a:spLocks noChangeArrowheads="1"/>
          </p:cNvSpPr>
          <p:nvPr/>
        </p:nvSpPr>
        <p:spPr bwMode="auto">
          <a:xfrm>
            <a:off x="4981671" y="5373216"/>
            <a:ext cx="3724083" cy="792088"/>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JLCC</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itchFamily="2" charset="2"/>
              <a:buChar char="l"/>
            </a:pPr>
            <a:r>
              <a:rPr lang="zh-CN" altLang="en-US" sz="1200" dirty="0">
                <a:solidFill>
                  <a:srgbClr val="0000FF"/>
                </a:solidFill>
                <a:latin typeface="黑体" pitchFamily="49" charset="-122"/>
                <a:ea typeface="黑体" pitchFamily="49" charset="-122"/>
              </a:rPr>
              <a:t>带窗口的封装用于紫外线擦除型</a:t>
            </a:r>
            <a:r>
              <a:rPr lang="en-US" altLang="zh-CN" sz="1200" dirty="0">
                <a:solidFill>
                  <a:srgbClr val="0000FF"/>
                </a:solidFill>
                <a:latin typeface="黑体" pitchFamily="49" charset="-122"/>
                <a:ea typeface="黑体" pitchFamily="49" charset="-122"/>
              </a:rPr>
              <a:t>EPROM </a:t>
            </a:r>
            <a:r>
              <a:rPr lang="zh-CN" altLang="en-US" sz="1200" dirty="0">
                <a:solidFill>
                  <a:srgbClr val="0000FF"/>
                </a:solidFill>
                <a:latin typeface="黑体" pitchFamily="49" charset="-122"/>
                <a:ea typeface="黑体" pitchFamily="49" charset="-122"/>
              </a:rPr>
              <a:t>以及带有</a:t>
            </a:r>
            <a:r>
              <a:rPr lang="en-US" altLang="zh-CN" sz="1200" dirty="0">
                <a:solidFill>
                  <a:srgbClr val="0000FF"/>
                </a:solidFill>
                <a:latin typeface="黑体" pitchFamily="49" charset="-122"/>
                <a:ea typeface="黑体" pitchFamily="49" charset="-122"/>
              </a:rPr>
              <a:t>EPROM </a:t>
            </a:r>
            <a:r>
              <a:rPr lang="zh-CN" altLang="en-US" sz="1200" dirty="0">
                <a:solidFill>
                  <a:srgbClr val="0000FF"/>
                </a:solidFill>
                <a:latin typeface="黑体" pitchFamily="49" charset="-122"/>
                <a:ea typeface="黑体" pitchFamily="49" charset="-122"/>
              </a:rPr>
              <a:t>的微机芯片电路。</a:t>
            </a:r>
          </a:p>
        </p:txBody>
      </p:sp>
      <p:sp>
        <p:nvSpPr>
          <p:cNvPr id="27" name="Rectangle 3">
            <a:extLst>
              <a:ext uri="{FF2B5EF4-FFF2-40B4-BE49-F238E27FC236}">
                <a16:creationId xmlns:a16="http://schemas.microsoft.com/office/drawing/2014/main" id="{378EE573-811D-426C-839A-1634AF9DFDE6}"/>
              </a:ext>
            </a:extLst>
          </p:cNvPr>
          <p:cNvSpPr>
            <a:spLocks noChangeArrowheads="1"/>
          </p:cNvSpPr>
          <p:nvPr/>
        </p:nvSpPr>
        <p:spPr bwMode="auto">
          <a:xfrm>
            <a:off x="706324" y="3544636"/>
            <a:ext cx="3890109" cy="748460"/>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QFN</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itchFamily="2" charset="2"/>
              <a:buChar char="l"/>
            </a:pPr>
            <a:r>
              <a:rPr lang="en-US" altLang="zh-CN" sz="1200" dirty="0">
                <a:solidFill>
                  <a:srgbClr val="0000FF"/>
                </a:solidFill>
                <a:latin typeface="黑体" pitchFamily="49" charset="-122"/>
                <a:ea typeface="黑体" pitchFamily="49" charset="-122"/>
              </a:rPr>
              <a:t>quad flat non-leaded package</a:t>
            </a:r>
            <a:r>
              <a:rPr lang="zh-CN" altLang="en-US" sz="1200" dirty="0">
                <a:solidFill>
                  <a:srgbClr val="0000FF"/>
                </a:solidFill>
                <a:latin typeface="黑体" pitchFamily="49" charset="-122"/>
                <a:ea typeface="黑体" pitchFamily="49" charset="-122"/>
              </a:rPr>
              <a:t>四侧无引脚扁平封装</a:t>
            </a:r>
            <a:r>
              <a:rPr lang="en-US" altLang="zh-CN" sz="1200" dirty="0">
                <a:solidFill>
                  <a:srgbClr val="0000FF"/>
                </a:solidFill>
                <a:latin typeface="黑体" pitchFamily="49" charset="-122"/>
                <a:ea typeface="黑体" pitchFamily="49" charset="-122"/>
              </a:rPr>
              <a:t>,</a:t>
            </a:r>
            <a:r>
              <a:rPr lang="zh-CN" altLang="en-US" sz="1200" dirty="0">
                <a:solidFill>
                  <a:srgbClr val="0000FF"/>
                </a:solidFill>
                <a:latin typeface="黑体" pitchFamily="49" charset="-122"/>
                <a:ea typeface="黑体" pitchFamily="49" charset="-122"/>
              </a:rPr>
              <a:t>表面贴装型封装之一，是高速和高频</a:t>
            </a:r>
            <a:r>
              <a:rPr lang="en-US" altLang="zh-CN" sz="1200" dirty="0">
                <a:solidFill>
                  <a:srgbClr val="0000FF"/>
                </a:solidFill>
                <a:latin typeface="黑体" pitchFamily="49" charset="-122"/>
                <a:ea typeface="黑体" pitchFamily="49" charset="-122"/>
              </a:rPr>
              <a:t>IC </a:t>
            </a:r>
            <a:r>
              <a:rPr lang="zh-CN" altLang="en-US" sz="1200" dirty="0">
                <a:solidFill>
                  <a:srgbClr val="0000FF"/>
                </a:solidFill>
                <a:latin typeface="黑体" pitchFamily="49" charset="-122"/>
                <a:ea typeface="黑体" pitchFamily="49" charset="-122"/>
              </a:rPr>
              <a:t>用封装</a:t>
            </a:r>
          </a:p>
        </p:txBody>
      </p:sp>
      <p:pic>
        <p:nvPicPr>
          <p:cNvPr id="3" name="图片 2">
            <a:extLst>
              <a:ext uri="{FF2B5EF4-FFF2-40B4-BE49-F238E27FC236}">
                <a16:creationId xmlns:a16="http://schemas.microsoft.com/office/drawing/2014/main" id="{C466FB17-115D-43FE-A12A-6DACCD5D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2213997"/>
            <a:ext cx="1314450" cy="952500"/>
          </a:xfrm>
          <a:prstGeom prst="rect">
            <a:avLst/>
          </a:prstGeom>
        </p:spPr>
      </p:pic>
      <p:pic>
        <p:nvPicPr>
          <p:cNvPr id="8" name="图片 7">
            <a:extLst>
              <a:ext uri="{FF2B5EF4-FFF2-40B4-BE49-F238E27FC236}">
                <a16:creationId xmlns:a16="http://schemas.microsoft.com/office/drawing/2014/main" id="{DC145959-69F2-4117-8E91-BB9FBAFE1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31" y="2233965"/>
            <a:ext cx="933450" cy="1228725"/>
          </a:xfrm>
          <a:prstGeom prst="rect">
            <a:avLst/>
          </a:prstGeom>
        </p:spPr>
      </p:pic>
      <p:pic>
        <p:nvPicPr>
          <p:cNvPr id="12" name="图片 11">
            <a:extLst>
              <a:ext uri="{FF2B5EF4-FFF2-40B4-BE49-F238E27FC236}">
                <a16:creationId xmlns:a16="http://schemas.microsoft.com/office/drawing/2014/main" id="{6AC274D8-72A6-4D1D-8D2A-EC8F94545D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5656" y="4345981"/>
            <a:ext cx="1412981" cy="1015182"/>
          </a:xfrm>
          <a:prstGeom prst="rect">
            <a:avLst/>
          </a:prstGeom>
        </p:spPr>
      </p:pic>
      <p:pic>
        <p:nvPicPr>
          <p:cNvPr id="15" name="图片 14">
            <a:extLst>
              <a:ext uri="{FF2B5EF4-FFF2-40B4-BE49-F238E27FC236}">
                <a16:creationId xmlns:a16="http://schemas.microsoft.com/office/drawing/2014/main" id="{636002DB-8793-4473-9CAE-6C5207F3E5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2998" y="2430338"/>
            <a:ext cx="907055" cy="664798"/>
          </a:xfrm>
          <a:prstGeom prst="rect">
            <a:avLst/>
          </a:prstGeom>
        </p:spPr>
      </p:pic>
      <p:pic>
        <p:nvPicPr>
          <p:cNvPr id="17" name="图片 16">
            <a:extLst>
              <a:ext uri="{FF2B5EF4-FFF2-40B4-BE49-F238E27FC236}">
                <a16:creationId xmlns:a16="http://schemas.microsoft.com/office/drawing/2014/main" id="{95245CF7-2FE3-4DA3-96F8-B9F14C6C69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8035" y="4636346"/>
            <a:ext cx="666750" cy="590550"/>
          </a:xfrm>
          <a:prstGeom prst="rect">
            <a:avLst/>
          </a:prstGeom>
        </p:spPr>
      </p:pic>
      <p:pic>
        <p:nvPicPr>
          <p:cNvPr id="21" name="图片 20">
            <a:extLst>
              <a:ext uri="{FF2B5EF4-FFF2-40B4-BE49-F238E27FC236}">
                <a16:creationId xmlns:a16="http://schemas.microsoft.com/office/drawing/2014/main" id="{BFE5F642-2F77-4819-8F82-89A348442E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8814" y="2333867"/>
            <a:ext cx="1286379" cy="992413"/>
          </a:xfrm>
          <a:prstGeom prst="rect">
            <a:avLst/>
          </a:prstGeom>
        </p:spPr>
      </p:pic>
    </p:spTree>
    <p:extLst>
      <p:ext uri="{BB962C8B-B14F-4D97-AF65-F5344CB8AC3E}">
        <p14:creationId xmlns:p14="http://schemas.microsoft.com/office/powerpoint/2010/main" val="711330697"/>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rPr>
              <a:t>集成电路封装</a:t>
            </a:r>
            <a:endParaRPr kumimoji="0" lang="en-US" altLang="ko-KR"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endParaRPr>
          </a:p>
        </p:txBody>
      </p:sp>
      <p:sp>
        <p:nvSpPr>
          <p:cNvPr id="4" name="矩形 4"/>
          <p:cNvSpPr>
            <a:spLocks noChangeArrowheads="1"/>
          </p:cNvSpPr>
          <p:nvPr/>
        </p:nvSpPr>
        <p:spPr bwMode="auto">
          <a:xfrm>
            <a:off x="683567" y="1052736"/>
            <a:ext cx="2952329" cy="461665"/>
          </a:xfrm>
          <a:prstGeom prst="rect">
            <a:avLst/>
          </a:prstGeom>
          <a:solidFill>
            <a:schemeClr val="tx2">
              <a:lumMod val="20000"/>
              <a:lumOff val="80000"/>
            </a:schemeClr>
          </a:solidFill>
          <a:ln>
            <a:noFill/>
          </a:ln>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400" dirty="0">
                <a:solidFill>
                  <a:srgbClr val="0000FF"/>
                </a:solidFill>
                <a:latin typeface="黑体" pitchFamily="49" charset="-122"/>
                <a:ea typeface="黑体" pitchFamily="49" charset="-122"/>
              </a:rPr>
              <a:t>BGA/PGA/LGA </a:t>
            </a:r>
            <a:r>
              <a:rPr kumimoji="0" lang="zh-CN" altLang="en-US" sz="2400" b="1" i="0" u="none" strike="noStrike" kern="1200" cap="none" spc="0" normalizeH="0" baseline="0" noProof="0" dirty="0">
                <a:ln>
                  <a:noFill/>
                </a:ln>
                <a:solidFill>
                  <a:srgbClr val="0000FF"/>
                </a:solidFill>
                <a:effectLst/>
                <a:uLnTx/>
                <a:uFillTx/>
                <a:latin typeface="黑体" pitchFamily="49" charset="-122"/>
                <a:ea typeface="黑体" pitchFamily="49" charset="-122"/>
                <a:cs typeface="+mn-cs"/>
              </a:rPr>
              <a:t>类封装</a:t>
            </a:r>
          </a:p>
        </p:txBody>
      </p:sp>
      <p:cxnSp>
        <p:nvCxnSpPr>
          <p:cNvPr id="18" name="直接连接符 17"/>
          <p:cNvCxnSpPr>
            <a:cxnSpLocks/>
          </p:cNvCxnSpPr>
          <p:nvPr/>
        </p:nvCxnSpPr>
        <p:spPr>
          <a:xfrm flipV="1">
            <a:off x="6516216" y="2319457"/>
            <a:ext cx="0" cy="36071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3"/>
          <p:cNvSpPr>
            <a:spLocks noChangeArrowheads="1"/>
          </p:cNvSpPr>
          <p:nvPr/>
        </p:nvSpPr>
        <p:spPr bwMode="auto">
          <a:xfrm>
            <a:off x="3700166" y="4437112"/>
            <a:ext cx="2384002" cy="1403461"/>
          </a:xfrm>
          <a:prstGeom prst="rect">
            <a:avLst/>
          </a:prstGeom>
          <a:solidFill>
            <a:srgbClr val="FEE3D2"/>
          </a:solidFill>
          <a:ln>
            <a:noFill/>
          </a:ln>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PGA</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anose="05000000000000000000" pitchFamily="2" charset="2"/>
              <a:buChar char="l"/>
            </a:pPr>
            <a:r>
              <a:rPr lang="zh-CN" altLang="en-US" sz="1600" dirty="0">
                <a:solidFill>
                  <a:srgbClr val="0000FF"/>
                </a:solidFill>
                <a:latin typeface="黑体" pitchFamily="49" charset="-122"/>
                <a:ea typeface="黑体" pitchFamily="49" charset="-122"/>
              </a:rPr>
              <a:t>陈列引脚封装。插装型封装之一，其底面的垂直引脚呈陈列状排列。</a:t>
            </a:r>
            <a:endParaRPr lang="en-US" altLang="zh-CN" sz="1600" dirty="0">
              <a:solidFill>
                <a:srgbClr val="0000FF"/>
              </a:solidFill>
              <a:latin typeface="黑体" pitchFamily="49" charset="-122"/>
              <a:ea typeface="黑体" pitchFamily="49" charset="-122"/>
            </a:endParaRPr>
          </a:p>
        </p:txBody>
      </p:sp>
      <p:sp>
        <p:nvSpPr>
          <p:cNvPr id="20" name="Rectangle 3">
            <a:extLst>
              <a:ext uri="{FF2B5EF4-FFF2-40B4-BE49-F238E27FC236}">
                <a16:creationId xmlns:a16="http://schemas.microsoft.com/office/drawing/2014/main" id="{CC7218A1-1768-4CB3-AA80-71A7BF499F1F}"/>
              </a:ext>
            </a:extLst>
          </p:cNvPr>
          <p:cNvSpPr>
            <a:spLocks noChangeArrowheads="1"/>
          </p:cNvSpPr>
          <p:nvPr/>
        </p:nvSpPr>
        <p:spPr bwMode="auto">
          <a:xfrm>
            <a:off x="6753506" y="4437112"/>
            <a:ext cx="2138972" cy="1489639"/>
          </a:xfrm>
          <a:prstGeom prst="rect">
            <a:avLst/>
          </a:prstGeom>
          <a:solidFill>
            <a:srgbClr val="FEE3D2"/>
          </a:solidFill>
          <a:ln>
            <a:noFill/>
          </a:ln>
        </p:spPr>
        <p:txBody>
          <a:bodyPr wrap="square">
            <a:spAutoFit/>
          </a:bodyPr>
          <a:lstStyle/>
          <a:p>
            <a:pPr lvl="0">
              <a:spcBef>
                <a:spcPct val="20000"/>
              </a:spcBef>
            </a:pPr>
            <a:r>
              <a:rPr kumimoji="0" lang="en-US" altLang="zh-CN" sz="1800" b="0"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LGA</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indent="-285750">
              <a:spcBef>
                <a:spcPct val="20000"/>
              </a:spcBef>
              <a:buFont typeface="Wingdings" panose="05000000000000000000" pitchFamily="2" charset="2"/>
              <a:buChar char="l"/>
            </a:pPr>
            <a:r>
              <a:rPr lang="zh-CN" altLang="en-US" sz="1400" dirty="0">
                <a:solidFill>
                  <a:srgbClr val="0000FF"/>
                </a:solidFill>
                <a:latin typeface="黑体" pitchFamily="49" charset="-122"/>
                <a:ea typeface="黑体" pitchFamily="49" charset="-122"/>
              </a:rPr>
              <a:t>触点陈列封装。即在底面制作有阵列状态坦电极触点的封装。装配时插入插座即可。</a:t>
            </a:r>
            <a:endParaRPr lang="en-US" altLang="zh-CN" sz="1400" dirty="0">
              <a:solidFill>
                <a:srgbClr val="0000FF"/>
              </a:solidFill>
              <a:latin typeface="黑体" pitchFamily="49" charset="-122"/>
              <a:ea typeface="黑体" pitchFamily="49" charset="-122"/>
            </a:endParaRPr>
          </a:p>
        </p:txBody>
      </p:sp>
      <p:sp>
        <p:nvSpPr>
          <p:cNvPr id="27" name="Rectangle 3">
            <a:extLst>
              <a:ext uri="{FF2B5EF4-FFF2-40B4-BE49-F238E27FC236}">
                <a16:creationId xmlns:a16="http://schemas.microsoft.com/office/drawing/2014/main" id="{378EE573-811D-426C-839A-1634AF9DFDE6}"/>
              </a:ext>
            </a:extLst>
          </p:cNvPr>
          <p:cNvSpPr>
            <a:spLocks noChangeArrowheads="1"/>
          </p:cNvSpPr>
          <p:nvPr/>
        </p:nvSpPr>
        <p:spPr bwMode="auto">
          <a:xfrm>
            <a:off x="467544" y="4407359"/>
            <a:ext cx="2592288" cy="1519238"/>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BGA</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球栅阵列封装，表面贴装型封装之一</a:t>
            </a:r>
          </a:p>
        </p:txBody>
      </p:sp>
      <p:pic>
        <p:nvPicPr>
          <p:cNvPr id="6" name="图片 5">
            <a:extLst>
              <a:ext uri="{FF2B5EF4-FFF2-40B4-BE49-F238E27FC236}">
                <a16:creationId xmlns:a16="http://schemas.microsoft.com/office/drawing/2014/main" id="{3D64EEF6-8E84-42DF-B5E0-797CD05DD7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7" y="1895900"/>
            <a:ext cx="2088232" cy="1195394"/>
          </a:xfrm>
          <a:prstGeom prst="rect">
            <a:avLst/>
          </a:prstGeom>
        </p:spPr>
      </p:pic>
      <p:pic>
        <p:nvPicPr>
          <p:cNvPr id="9" name="图片 8">
            <a:extLst>
              <a:ext uri="{FF2B5EF4-FFF2-40B4-BE49-F238E27FC236}">
                <a16:creationId xmlns:a16="http://schemas.microsoft.com/office/drawing/2014/main" id="{95B7E4ED-6B2F-4A32-AE8C-E868027E3B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6406" y="2510411"/>
            <a:ext cx="1324126" cy="1227148"/>
          </a:xfrm>
          <a:prstGeom prst="rect">
            <a:avLst/>
          </a:prstGeom>
        </p:spPr>
      </p:pic>
      <p:pic>
        <p:nvPicPr>
          <p:cNvPr id="11" name="图片 10">
            <a:extLst>
              <a:ext uri="{FF2B5EF4-FFF2-40B4-BE49-F238E27FC236}">
                <a16:creationId xmlns:a16="http://schemas.microsoft.com/office/drawing/2014/main" id="{E4B86C4D-F429-42F8-A568-C58F1262C2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3506" y="2155108"/>
            <a:ext cx="2015949" cy="1149091"/>
          </a:xfrm>
          <a:prstGeom prst="rect">
            <a:avLst/>
          </a:prstGeom>
        </p:spPr>
      </p:pic>
      <p:pic>
        <p:nvPicPr>
          <p:cNvPr id="14" name="图片 13">
            <a:extLst>
              <a:ext uri="{FF2B5EF4-FFF2-40B4-BE49-F238E27FC236}">
                <a16:creationId xmlns:a16="http://schemas.microsoft.com/office/drawing/2014/main" id="{B88FD954-6C21-4869-9DC9-4F83A8D7F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93" y="3173563"/>
            <a:ext cx="1666875" cy="981075"/>
          </a:xfrm>
          <a:prstGeom prst="rect">
            <a:avLst/>
          </a:prstGeom>
        </p:spPr>
      </p:pic>
      <p:pic>
        <p:nvPicPr>
          <p:cNvPr id="19" name="图片 18">
            <a:extLst>
              <a:ext uri="{FF2B5EF4-FFF2-40B4-BE49-F238E27FC236}">
                <a16:creationId xmlns:a16="http://schemas.microsoft.com/office/drawing/2014/main" id="{BFECE391-2E78-4022-AC45-19D4C8DCF6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6012" y="2820622"/>
            <a:ext cx="1428750" cy="952500"/>
          </a:xfrm>
          <a:prstGeom prst="rect">
            <a:avLst/>
          </a:prstGeom>
        </p:spPr>
      </p:pic>
      <p:cxnSp>
        <p:nvCxnSpPr>
          <p:cNvPr id="26" name="直接连接符 25">
            <a:extLst>
              <a:ext uri="{FF2B5EF4-FFF2-40B4-BE49-F238E27FC236}">
                <a16:creationId xmlns:a16="http://schemas.microsoft.com/office/drawing/2014/main" id="{AE2FC9EE-4838-4FE5-A4C2-CA1DB0FDE253}"/>
              </a:ext>
            </a:extLst>
          </p:cNvPr>
          <p:cNvCxnSpPr>
            <a:cxnSpLocks/>
          </p:cNvCxnSpPr>
          <p:nvPr/>
        </p:nvCxnSpPr>
        <p:spPr>
          <a:xfrm flipV="1">
            <a:off x="3419872" y="2348139"/>
            <a:ext cx="0" cy="360714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4ED60C16-BAE8-4B84-BE59-166A711B0E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97890" y="3384466"/>
            <a:ext cx="1294588" cy="972379"/>
          </a:xfrm>
          <a:prstGeom prst="rect">
            <a:avLst/>
          </a:prstGeom>
        </p:spPr>
      </p:pic>
      <p:pic>
        <p:nvPicPr>
          <p:cNvPr id="29" name="图片 28">
            <a:extLst>
              <a:ext uri="{FF2B5EF4-FFF2-40B4-BE49-F238E27FC236}">
                <a16:creationId xmlns:a16="http://schemas.microsoft.com/office/drawing/2014/main" id="{8637DD12-4367-480A-B2AB-71A0307DF5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82710" y="3671643"/>
            <a:ext cx="792080" cy="595505"/>
          </a:xfrm>
          <a:prstGeom prst="rect">
            <a:avLst/>
          </a:prstGeom>
        </p:spPr>
      </p:pic>
    </p:spTree>
    <p:extLst>
      <p:ext uri="{BB962C8B-B14F-4D97-AF65-F5344CB8AC3E}">
        <p14:creationId xmlns:p14="http://schemas.microsoft.com/office/powerpoint/2010/main" val="1935663424"/>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
            <a:extLst>
              <a:ext uri="{FF2B5EF4-FFF2-40B4-BE49-F238E27FC236}">
                <a16:creationId xmlns:a16="http://schemas.microsoft.com/office/drawing/2014/main" id="{E75061C1-AA8D-4631-AB8B-1EE0B2CDE66D}"/>
              </a:ext>
            </a:extLst>
          </p:cNvPr>
          <p:cNvSpPr/>
          <p:nvPr/>
        </p:nvSpPr>
        <p:spPr>
          <a:xfrm>
            <a:off x="2051720" y="2132856"/>
            <a:ext cx="4464496" cy="2664296"/>
          </a:xfrm>
          <a:prstGeom prst="roundRect">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目   录</a:t>
            </a:r>
            <a:endParaRPr kumimoji="0" lang="en-US" altLang="zh-CN"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5123" name="Rectangle 33"/>
          <p:cNvSpPr>
            <a:spLocks noChangeArrowheads="1"/>
          </p:cNvSpPr>
          <p:nvPr/>
        </p:nvSpPr>
        <p:spPr bwMode="auto">
          <a:xfrm>
            <a:off x="2266950" y="227687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r>
              <a:rPr lang="zh-CN" altLang="en-US" sz="2800" dirty="0">
                <a:solidFill>
                  <a:prstClr val="white">
                    <a:lumMod val="65000"/>
                  </a:prstClr>
                </a:solidFill>
                <a:latin typeface="黑体" pitchFamily="49" charset="-122"/>
                <a:ea typeface="黑体" pitchFamily="49" charset="-122"/>
              </a:rPr>
              <a:t>  一、集成电路概述</a:t>
            </a:r>
            <a:endParaRPr lang="en-US" altLang="ko-KR" sz="2800" dirty="0">
              <a:solidFill>
                <a:prstClr val="white">
                  <a:lumMod val="65000"/>
                </a:prstClr>
              </a:solidFill>
              <a:latin typeface="黑体" pitchFamily="49" charset="-122"/>
              <a:ea typeface="黑体" pitchFamily="49" charset="-122"/>
            </a:endParaRPr>
          </a:p>
        </p:txBody>
      </p:sp>
      <p:sp>
        <p:nvSpPr>
          <p:cNvPr id="5124" name="Rectangle 35"/>
          <p:cNvSpPr>
            <a:spLocks noChangeArrowheads="1"/>
          </p:cNvSpPr>
          <p:nvPr/>
        </p:nvSpPr>
        <p:spPr bwMode="auto">
          <a:xfrm>
            <a:off x="2266950" y="310743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r>
              <a:rPr lang="zh-CN" altLang="en-US" sz="2800" dirty="0">
                <a:solidFill>
                  <a:prstClr val="white"/>
                </a:solidFill>
                <a:latin typeface="黑体" pitchFamily="49" charset="-122"/>
                <a:ea typeface="黑体" pitchFamily="49" charset="-122"/>
              </a:rPr>
              <a:t>  二、数字集成电路</a:t>
            </a:r>
          </a:p>
        </p:txBody>
      </p:sp>
      <p:sp>
        <p:nvSpPr>
          <p:cNvPr id="5125" name="Rectangle 33"/>
          <p:cNvSpPr>
            <a:spLocks noChangeArrowheads="1"/>
          </p:cNvSpPr>
          <p:nvPr/>
        </p:nvSpPr>
        <p:spPr bwMode="auto">
          <a:xfrm>
            <a:off x="2051720" y="1253746"/>
            <a:ext cx="4464496" cy="609600"/>
          </a:xfrm>
          <a:prstGeom prst="rect">
            <a:avLst/>
          </a:prstGeom>
          <a:solidFill>
            <a:srgbClr val="800000"/>
          </a:solidFill>
          <a:ln>
            <a:noFill/>
          </a:ln>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lumMod val="65000"/>
                  </a:prstClr>
                </a:solidFill>
                <a:effectLst/>
                <a:uLnTx/>
                <a:uFillTx/>
                <a:latin typeface="黑体" pitchFamily="49" charset="-122"/>
                <a:ea typeface="黑体" pitchFamily="49" charset="-122"/>
                <a:cs typeface="+mn-cs"/>
              </a:rPr>
              <a:t>  </a:t>
            </a:r>
            <a:r>
              <a:rPr kumimoji="0" lang="zh-CN" altLang="en-US" sz="2800" b="1" i="0" u="none" strike="noStrike" kern="1200" cap="none" spc="0" normalizeH="0" baseline="0" noProof="0" dirty="0">
                <a:ln>
                  <a:noFill/>
                </a:ln>
                <a:solidFill>
                  <a:srgbClr val="FFFF00"/>
                </a:solidFill>
                <a:effectLst/>
                <a:uLnTx/>
                <a:uFillTx/>
                <a:latin typeface="黑体" pitchFamily="49" charset="-122"/>
                <a:ea typeface="黑体" pitchFamily="49" charset="-122"/>
                <a:cs typeface="+mn-cs"/>
              </a:rPr>
              <a:t>集成电路</a:t>
            </a:r>
          </a:p>
        </p:txBody>
      </p:sp>
      <p:sp>
        <p:nvSpPr>
          <p:cNvPr id="5126" name="Rectangle 35"/>
          <p:cNvSpPr>
            <a:spLocks noChangeArrowheads="1"/>
          </p:cNvSpPr>
          <p:nvPr/>
        </p:nvSpPr>
        <p:spPr bwMode="auto">
          <a:xfrm>
            <a:off x="2266950" y="3971528"/>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lumMod val="65000"/>
                  </a:prstClr>
                </a:solidFill>
                <a:effectLst/>
                <a:uLnTx/>
                <a:uFillTx/>
                <a:latin typeface="黑体" pitchFamily="49" charset="-122"/>
                <a:ea typeface="黑体" pitchFamily="49" charset="-122"/>
                <a:cs typeface="+mn-cs"/>
              </a:rPr>
              <a:t>  三、模拟集成电路</a:t>
            </a:r>
          </a:p>
        </p:txBody>
      </p:sp>
    </p:spTree>
    <p:extLst>
      <p:ext uri="{BB962C8B-B14F-4D97-AF65-F5344CB8AC3E}">
        <p14:creationId xmlns:p14="http://schemas.microsoft.com/office/powerpoint/2010/main" val="124426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数字集成电路</a:t>
            </a:r>
          </a:p>
        </p:txBody>
      </p:sp>
      <p:sp>
        <p:nvSpPr>
          <p:cNvPr id="5126" name="Rectangle 35"/>
          <p:cNvSpPr>
            <a:spLocks noChangeArrowheads="1"/>
          </p:cNvSpPr>
          <p:nvPr/>
        </p:nvSpPr>
        <p:spPr bwMode="auto">
          <a:xfrm>
            <a:off x="2233438" y="30521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常见数字逻辑芯片介绍</a:t>
            </a:r>
          </a:p>
        </p:txBody>
      </p:sp>
      <p:cxnSp>
        <p:nvCxnSpPr>
          <p:cNvPr id="4" name="直接连接符 3"/>
          <p:cNvCxnSpPr>
            <a:cxnSpLocks/>
          </p:cNvCxnSpPr>
          <p:nvPr/>
        </p:nvCxnSpPr>
        <p:spPr>
          <a:xfrm>
            <a:off x="1835696" y="1878360"/>
            <a:ext cx="0" cy="14786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33569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33439" y="2192288"/>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常见数字逻辑电平标准简介</a:t>
            </a:r>
          </a:p>
        </p:txBody>
      </p:sp>
      <p:cxnSp>
        <p:nvCxnSpPr>
          <p:cNvPr id="19" name="直接连接符 18"/>
          <p:cNvCxnSpPr>
            <a:cxnSpLocks/>
          </p:cNvCxnSpPr>
          <p:nvPr/>
        </p:nvCxnSpPr>
        <p:spPr>
          <a:xfrm>
            <a:off x="1835696" y="2497088"/>
            <a:ext cx="4320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23212" y="2192288"/>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1046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数字逻辑电平标准简介</a:t>
            </a:r>
          </a:p>
        </p:txBody>
      </p:sp>
      <p:sp>
        <p:nvSpPr>
          <p:cNvPr id="30" name="矩形 29">
            <a:extLst>
              <a:ext uri="{FF2B5EF4-FFF2-40B4-BE49-F238E27FC236}">
                <a16:creationId xmlns:a16="http://schemas.microsoft.com/office/drawing/2014/main" id="{2BFA8148-4BBF-4539-B3B9-456875D05919}"/>
              </a:ext>
            </a:extLst>
          </p:cNvPr>
          <p:cNvSpPr/>
          <p:nvPr/>
        </p:nvSpPr>
        <p:spPr>
          <a:xfrm>
            <a:off x="539552" y="1037927"/>
            <a:ext cx="265970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数字逻辑电平标准</a:t>
            </a:r>
          </a:p>
        </p:txBody>
      </p:sp>
      <p:pic>
        <p:nvPicPr>
          <p:cNvPr id="4" name="图片 3">
            <a:extLst>
              <a:ext uri="{FF2B5EF4-FFF2-40B4-BE49-F238E27FC236}">
                <a16:creationId xmlns:a16="http://schemas.microsoft.com/office/drawing/2014/main" id="{39C41BFB-9C8A-4102-B59C-3DA512DB0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1" y="1781772"/>
            <a:ext cx="3334387" cy="2007267"/>
          </a:xfrm>
          <a:prstGeom prst="rect">
            <a:avLst/>
          </a:prstGeom>
        </p:spPr>
      </p:pic>
      <p:sp>
        <p:nvSpPr>
          <p:cNvPr id="21" name="Rectangle 3">
            <a:extLst>
              <a:ext uri="{FF2B5EF4-FFF2-40B4-BE49-F238E27FC236}">
                <a16:creationId xmlns:a16="http://schemas.microsoft.com/office/drawing/2014/main" id="{2C71A420-AFA4-4394-90DD-569B48409717}"/>
              </a:ext>
            </a:extLst>
          </p:cNvPr>
          <p:cNvSpPr>
            <a:spLocks noChangeArrowheads="1"/>
          </p:cNvSpPr>
          <p:nvPr/>
        </p:nvSpPr>
        <p:spPr bwMode="auto">
          <a:xfrm>
            <a:off x="539552" y="1943775"/>
            <a:ext cx="4032448" cy="1845263"/>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zh-CN" altLang="en-US" sz="1800" dirty="0">
                <a:solidFill>
                  <a:srgbClr val="C00000"/>
                </a:solidFill>
                <a:latin typeface="黑体" pitchFamily="49" charset="-122"/>
                <a:ea typeface="黑体" pitchFamily="49" charset="-122"/>
              </a:rPr>
              <a:t>电平标准的由来</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lnSpc>
                <a:spcPct val="150000"/>
              </a:lnSpc>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在以高（</a:t>
            </a:r>
            <a:r>
              <a:rPr lang="en-US" altLang="zh-CN" sz="1600" dirty="0">
                <a:solidFill>
                  <a:srgbClr val="0000FF"/>
                </a:solidFill>
                <a:latin typeface="黑体" pitchFamily="49" charset="-122"/>
                <a:ea typeface="黑体" pitchFamily="49" charset="-122"/>
              </a:rPr>
              <a:t>1</a:t>
            </a:r>
            <a:r>
              <a:rPr lang="zh-CN" altLang="en-US" sz="1600" dirty="0">
                <a:solidFill>
                  <a:srgbClr val="0000FF"/>
                </a:solidFill>
                <a:latin typeface="黑体" pitchFamily="49" charset="-122"/>
                <a:ea typeface="黑体" pitchFamily="49" charset="-122"/>
              </a:rPr>
              <a:t>）和低（</a:t>
            </a:r>
            <a:r>
              <a:rPr lang="en-US" altLang="zh-CN" sz="1600" dirty="0">
                <a:solidFill>
                  <a:srgbClr val="0000FF"/>
                </a:solidFill>
                <a:latin typeface="黑体" pitchFamily="49" charset="-122"/>
                <a:ea typeface="黑体" pitchFamily="49" charset="-122"/>
              </a:rPr>
              <a:t>0</a:t>
            </a:r>
            <a:r>
              <a:rPr lang="zh-CN" altLang="en-US" sz="1600" dirty="0">
                <a:solidFill>
                  <a:srgbClr val="0000FF"/>
                </a:solidFill>
                <a:latin typeface="黑体" pitchFamily="49" charset="-122"/>
                <a:ea typeface="黑体" pitchFamily="49" charset="-122"/>
              </a:rPr>
              <a:t>）为格式的数字通信过程中必然要涉及到高和低对应的模拟电压值，而这个值的确定是有历史原因的。</a:t>
            </a:r>
          </a:p>
        </p:txBody>
      </p:sp>
      <p:sp>
        <p:nvSpPr>
          <p:cNvPr id="22" name="圆角矩形 1">
            <a:extLst>
              <a:ext uri="{FF2B5EF4-FFF2-40B4-BE49-F238E27FC236}">
                <a16:creationId xmlns:a16="http://schemas.microsoft.com/office/drawing/2014/main" id="{A0D35969-78F1-4EDC-8A4D-E420C6011ECE}"/>
              </a:ext>
            </a:extLst>
          </p:cNvPr>
          <p:cNvSpPr/>
          <p:nvPr/>
        </p:nvSpPr>
        <p:spPr>
          <a:xfrm>
            <a:off x="4788024" y="1943775"/>
            <a:ext cx="3334387" cy="1845262"/>
          </a:xfrm>
          <a:prstGeom prst="roundRect">
            <a:avLst>
              <a:gd name="adj" fmla="val 582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
        <p:nvSpPr>
          <p:cNvPr id="23" name="Rectangle 3">
            <a:extLst>
              <a:ext uri="{FF2B5EF4-FFF2-40B4-BE49-F238E27FC236}">
                <a16:creationId xmlns:a16="http://schemas.microsoft.com/office/drawing/2014/main" id="{CAD0DC9C-9314-46D0-8DE2-4E8156530F6C}"/>
              </a:ext>
            </a:extLst>
          </p:cNvPr>
          <p:cNvSpPr>
            <a:spLocks noChangeArrowheads="1"/>
          </p:cNvSpPr>
          <p:nvPr/>
        </p:nvSpPr>
        <p:spPr bwMode="auto">
          <a:xfrm>
            <a:off x="506203" y="4019029"/>
            <a:ext cx="7848872" cy="692151"/>
          </a:xfrm>
          <a:prstGeom prst="rect">
            <a:avLst/>
          </a:prstGeom>
          <a:solidFill>
            <a:schemeClr val="accent3">
              <a:lumMod val="60000"/>
              <a:lumOff val="40000"/>
            </a:schemeClr>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zh-CN" altLang="en-US" sz="1800" dirty="0">
                <a:solidFill>
                  <a:srgbClr val="C00000"/>
                </a:solidFill>
                <a:latin typeface="+mn-ea"/>
                <a:ea typeface="+mn-ea"/>
              </a:rPr>
              <a:t>数字电路或数字通信中的高（</a:t>
            </a:r>
            <a:r>
              <a:rPr lang="en-US" altLang="zh-CN" sz="1800" dirty="0">
                <a:solidFill>
                  <a:srgbClr val="C00000"/>
                </a:solidFill>
                <a:latin typeface="+mn-ea"/>
                <a:ea typeface="+mn-ea"/>
              </a:rPr>
              <a:t>1</a:t>
            </a:r>
            <a:r>
              <a:rPr lang="zh-CN" altLang="en-US" sz="1800" dirty="0">
                <a:solidFill>
                  <a:srgbClr val="C00000"/>
                </a:solidFill>
                <a:latin typeface="+mn-ea"/>
                <a:ea typeface="+mn-ea"/>
              </a:rPr>
              <a:t>）和（</a:t>
            </a:r>
            <a:r>
              <a:rPr lang="en-US" altLang="zh-CN" sz="1800" dirty="0">
                <a:solidFill>
                  <a:srgbClr val="C00000"/>
                </a:solidFill>
                <a:latin typeface="+mn-ea"/>
                <a:ea typeface="+mn-ea"/>
              </a:rPr>
              <a:t>0</a:t>
            </a:r>
            <a:r>
              <a:rPr lang="zh-CN" altLang="en-US" sz="1800" dirty="0">
                <a:solidFill>
                  <a:srgbClr val="C00000"/>
                </a:solidFill>
                <a:latin typeface="+mn-ea"/>
                <a:ea typeface="+mn-ea"/>
              </a:rPr>
              <a:t>）仅为逻辑表达，与实际模拟电压值按照规定的电平标准进行映射，并不是物理意义上的高或低。</a:t>
            </a:r>
            <a:endParaRPr lang="zh-CN" altLang="en-US" sz="1600" dirty="0">
              <a:solidFill>
                <a:srgbClr val="0000FF"/>
              </a:solidFill>
              <a:latin typeface="+mn-ea"/>
              <a:ea typeface="+mn-ea"/>
            </a:endParaRPr>
          </a:p>
        </p:txBody>
      </p:sp>
      <p:sp>
        <p:nvSpPr>
          <p:cNvPr id="25" name="Rectangle 3">
            <a:extLst>
              <a:ext uri="{FF2B5EF4-FFF2-40B4-BE49-F238E27FC236}">
                <a16:creationId xmlns:a16="http://schemas.microsoft.com/office/drawing/2014/main" id="{8BAFD3F5-300E-4376-9FEB-5F4084AC909D}"/>
              </a:ext>
            </a:extLst>
          </p:cNvPr>
          <p:cNvSpPr>
            <a:spLocks noChangeArrowheads="1"/>
          </p:cNvSpPr>
          <p:nvPr/>
        </p:nvSpPr>
        <p:spPr bwMode="auto">
          <a:xfrm>
            <a:off x="506203" y="4912146"/>
            <a:ext cx="7848872" cy="821109"/>
          </a:xfrm>
          <a:prstGeom prst="rect">
            <a:avLst/>
          </a:prstGeom>
          <a:solidFill>
            <a:schemeClr val="bg1">
              <a:lumMod val="75000"/>
            </a:schemeClr>
          </a:solidFill>
          <a:ln>
            <a:noFill/>
          </a:ln>
        </p:spPr>
        <p:txBody>
          <a:bodyPr wrap="square">
            <a:noAutofit/>
          </a:bodyPr>
          <a:lstStyle/>
          <a:p>
            <a:pPr marL="0" marR="0" lvl="0" indent="0" algn="l" defTabSz="914400" rtl="0" eaLnBrk="0" fontAlgn="base" latinLnBrk="0" hangingPunct="0">
              <a:lnSpc>
                <a:spcPct val="150000"/>
              </a:lnSpc>
              <a:spcBef>
                <a:spcPct val="20000"/>
              </a:spcBef>
              <a:spcAft>
                <a:spcPct val="0"/>
              </a:spcAft>
              <a:buClrTx/>
              <a:buSzTx/>
              <a:buFontTx/>
              <a:buNone/>
              <a:tabLst/>
              <a:defRPr/>
            </a:pPr>
            <a:r>
              <a:rPr lang="zh-CN" altLang="en-US" sz="1600" dirty="0">
                <a:solidFill>
                  <a:srgbClr val="002060"/>
                </a:solidFill>
                <a:latin typeface="+mn-ea"/>
                <a:ea typeface="+mn-ea"/>
              </a:rPr>
              <a:t>数字系统中常见的逻辑电平标准有：</a:t>
            </a:r>
            <a:r>
              <a:rPr lang="en-US" altLang="zh-CN" sz="1600" dirty="0">
                <a:solidFill>
                  <a:srgbClr val="002060"/>
                </a:solidFill>
                <a:latin typeface="+mn-ea"/>
                <a:ea typeface="+mn-ea"/>
              </a:rPr>
              <a:t>TTL</a:t>
            </a:r>
            <a:r>
              <a:rPr lang="zh-CN" altLang="en-US" sz="1600" dirty="0">
                <a:solidFill>
                  <a:srgbClr val="002060"/>
                </a:solidFill>
                <a:latin typeface="+mn-ea"/>
                <a:ea typeface="+mn-ea"/>
              </a:rPr>
              <a:t>、</a:t>
            </a:r>
            <a:r>
              <a:rPr lang="en-US" altLang="zh-CN" sz="1600" dirty="0">
                <a:solidFill>
                  <a:srgbClr val="002060"/>
                </a:solidFill>
                <a:latin typeface="+mn-ea"/>
                <a:ea typeface="+mn-ea"/>
              </a:rPr>
              <a:t>CMOS</a:t>
            </a:r>
            <a:r>
              <a:rPr lang="zh-CN" altLang="en-US" sz="1600" dirty="0">
                <a:solidFill>
                  <a:srgbClr val="002060"/>
                </a:solidFill>
                <a:latin typeface="+mn-ea"/>
                <a:ea typeface="+mn-ea"/>
              </a:rPr>
              <a:t>，</a:t>
            </a:r>
            <a:r>
              <a:rPr lang="en-US" altLang="zh-CN" sz="1600" dirty="0">
                <a:solidFill>
                  <a:srgbClr val="002060"/>
                </a:solidFill>
                <a:latin typeface="+mn-ea"/>
                <a:ea typeface="+mn-ea"/>
              </a:rPr>
              <a:t>ECL</a:t>
            </a:r>
            <a:r>
              <a:rPr lang="zh-CN" altLang="en-US" sz="1600" dirty="0">
                <a:solidFill>
                  <a:srgbClr val="002060"/>
                </a:solidFill>
                <a:latin typeface="+mn-ea"/>
                <a:ea typeface="+mn-ea"/>
              </a:rPr>
              <a:t>、</a:t>
            </a:r>
            <a:r>
              <a:rPr lang="en-US" altLang="zh-CN" sz="1600" dirty="0">
                <a:solidFill>
                  <a:srgbClr val="002060"/>
                </a:solidFill>
                <a:latin typeface="+mn-ea"/>
                <a:ea typeface="+mn-ea"/>
              </a:rPr>
              <a:t>PECL</a:t>
            </a:r>
            <a:r>
              <a:rPr lang="zh-CN" altLang="en-US" sz="1600" dirty="0">
                <a:solidFill>
                  <a:srgbClr val="002060"/>
                </a:solidFill>
                <a:latin typeface="+mn-ea"/>
                <a:ea typeface="+mn-ea"/>
              </a:rPr>
              <a:t>，</a:t>
            </a:r>
            <a:r>
              <a:rPr lang="en-US" altLang="zh-CN" sz="1600" dirty="0">
                <a:solidFill>
                  <a:srgbClr val="002060"/>
                </a:solidFill>
                <a:latin typeface="+mn-ea"/>
                <a:ea typeface="+mn-ea"/>
              </a:rPr>
              <a:t>LVDS</a:t>
            </a:r>
            <a:r>
              <a:rPr lang="zh-CN" altLang="en-US" sz="1600" dirty="0">
                <a:solidFill>
                  <a:srgbClr val="002060"/>
                </a:solidFill>
                <a:latin typeface="+mn-ea"/>
                <a:ea typeface="+mn-ea"/>
              </a:rPr>
              <a:t>以及</a:t>
            </a:r>
            <a:r>
              <a:rPr lang="en-US" altLang="zh-CN" sz="1600" dirty="0">
                <a:solidFill>
                  <a:srgbClr val="002060"/>
                </a:solidFill>
                <a:latin typeface="+mn-ea"/>
                <a:ea typeface="+mn-ea"/>
              </a:rPr>
              <a:t>RS232</a:t>
            </a:r>
            <a:r>
              <a:rPr lang="zh-CN" altLang="en-US" sz="1600" dirty="0">
                <a:solidFill>
                  <a:srgbClr val="002060"/>
                </a:solidFill>
                <a:latin typeface="+mn-ea"/>
                <a:ea typeface="+mn-ea"/>
              </a:rPr>
              <a:t>、</a:t>
            </a:r>
            <a:r>
              <a:rPr lang="en-US" altLang="zh-CN" sz="1600" dirty="0">
                <a:solidFill>
                  <a:srgbClr val="002060"/>
                </a:solidFill>
                <a:latin typeface="+mn-ea"/>
                <a:ea typeface="+mn-ea"/>
              </a:rPr>
              <a:t>RS485</a:t>
            </a:r>
            <a:r>
              <a:rPr lang="zh-CN" altLang="en-US" sz="1600" dirty="0">
                <a:solidFill>
                  <a:srgbClr val="002060"/>
                </a:solidFill>
                <a:latin typeface="+mn-ea"/>
                <a:ea typeface="+mn-ea"/>
              </a:rPr>
              <a:t>电平标准</a:t>
            </a:r>
          </a:p>
        </p:txBody>
      </p:sp>
    </p:spTree>
    <p:extLst>
      <p:ext uri="{BB962C8B-B14F-4D97-AF65-F5344CB8AC3E}">
        <p14:creationId xmlns:p14="http://schemas.microsoft.com/office/powerpoint/2010/main" val="2218149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768781" y="1037927"/>
            <a:ext cx="2201244"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00FF"/>
                </a:solidFill>
                <a:latin typeface="黑体" pitchFamily="49" charset="-122"/>
                <a:ea typeface="黑体" pitchFamily="49" charset="-122"/>
              </a:rPr>
              <a:t>TTL</a:t>
            </a:r>
            <a:r>
              <a:rPr lang="zh-CN" altLang="en-US" sz="2400" dirty="0">
                <a:solidFill>
                  <a:srgbClr val="0000FF"/>
                </a:solidFill>
                <a:latin typeface="黑体" pitchFamily="49" charset="-122"/>
                <a:ea typeface="黑体" pitchFamily="49" charset="-122"/>
              </a:rPr>
              <a:t>和</a:t>
            </a:r>
            <a:r>
              <a:rPr lang="en-US" altLang="zh-CN" sz="2400" dirty="0">
                <a:solidFill>
                  <a:srgbClr val="0000FF"/>
                </a:solidFill>
                <a:latin typeface="黑体" pitchFamily="49" charset="-122"/>
                <a:ea typeface="黑体" pitchFamily="49" charset="-122"/>
              </a:rPr>
              <a:t>CMOS</a:t>
            </a:r>
            <a:r>
              <a:rPr lang="zh-CN" altLang="en-US" sz="2400" dirty="0">
                <a:solidFill>
                  <a:srgbClr val="0000FF"/>
                </a:solidFill>
                <a:latin typeface="黑体" pitchFamily="49" charset="-122"/>
                <a:ea typeface="黑体" pitchFamily="49" charset="-122"/>
              </a:rPr>
              <a:t>电平</a:t>
            </a:r>
          </a:p>
        </p:txBody>
      </p:sp>
      <p:sp>
        <p:nvSpPr>
          <p:cNvPr id="21" name="Rectangle 3">
            <a:extLst>
              <a:ext uri="{FF2B5EF4-FFF2-40B4-BE49-F238E27FC236}">
                <a16:creationId xmlns:a16="http://schemas.microsoft.com/office/drawing/2014/main" id="{2C71A420-AFA4-4394-90DD-569B48409717}"/>
              </a:ext>
            </a:extLst>
          </p:cNvPr>
          <p:cNvSpPr>
            <a:spLocks noChangeArrowheads="1"/>
          </p:cNvSpPr>
          <p:nvPr/>
        </p:nvSpPr>
        <p:spPr bwMode="auto">
          <a:xfrm>
            <a:off x="735436" y="1673906"/>
            <a:ext cx="5924796" cy="1165066"/>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zh-CN" altLang="en-US" sz="1800" dirty="0">
                <a:solidFill>
                  <a:srgbClr val="C00000"/>
                </a:solidFill>
                <a:latin typeface="黑体" pitchFamily="49" charset="-122"/>
                <a:ea typeface="黑体" pitchFamily="49" charset="-122"/>
              </a:rPr>
              <a:t>二者由来</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lnSpc>
                <a:spcPct val="150000"/>
              </a:lnSpc>
              <a:spcBef>
                <a:spcPct val="20000"/>
              </a:spcBef>
              <a:buFont typeface="Wingdings" pitchFamily="2" charset="2"/>
              <a:buChar char="l"/>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（晶体管</a:t>
            </a:r>
            <a:r>
              <a:rPr lang="en-US" altLang="zh-CN" sz="1600" dirty="0">
                <a:solidFill>
                  <a:srgbClr val="0000FF"/>
                </a:solidFill>
                <a:latin typeface="黑体" pitchFamily="49" charset="-122"/>
                <a:ea typeface="黑体" pitchFamily="49" charset="-122"/>
              </a:rPr>
              <a:t>-</a:t>
            </a:r>
            <a:r>
              <a:rPr lang="zh-CN" altLang="en-US" sz="1600" dirty="0">
                <a:solidFill>
                  <a:srgbClr val="0000FF"/>
                </a:solidFill>
                <a:latin typeface="黑体" pitchFamily="49" charset="-122"/>
                <a:ea typeface="黑体" pitchFamily="49" charset="-122"/>
              </a:rPr>
              <a:t>晶体管逻辑集成电路）依赖于双极性晶体管，而后由于</a:t>
            </a:r>
            <a:r>
              <a:rPr lang="en-US" altLang="zh-CN" sz="1600" dirty="0">
                <a:solidFill>
                  <a:srgbClr val="0000FF"/>
                </a:solidFill>
                <a:latin typeface="黑体" pitchFamily="49" charset="-122"/>
                <a:ea typeface="黑体" pitchFamily="49" charset="-122"/>
              </a:rPr>
              <a:t>CMOS</a:t>
            </a:r>
            <a:r>
              <a:rPr lang="zh-CN" altLang="en-US" sz="1600" dirty="0">
                <a:solidFill>
                  <a:srgbClr val="0000FF"/>
                </a:solidFill>
                <a:latin typeface="黑体" pitchFamily="49" charset="-122"/>
                <a:ea typeface="黑体" pitchFamily="49" charset="-122"/>
              </a:rPr>
              <a:t>工艺发展，导致出现了</a:t>
            </a:r>
            <a:r>
              <a:rPr lang="en-US" altLang="zh-CN" sz="1600" dirty="0">
                <a:solidFill>
                  <a:srgbClr val="0000FF"/>
                </a:solidFill>
                <a:latin typeface="黑体" pitchFamily="49" charset="-122"/>
                <a:ea typeface="黑体" pitchFamily="49" charset="-122"/>
              </a:rPr>
              <a:t>CMOS</a:t>
            </a:r>
            <a:r>
              <a:rPr lang="zh-CN" altLang="en-US" sz="1600" dirty="0">
                <a:solidFill>
                  <a:srgbClr val="0000FF"/>
                </a:solidFill>
                <a:latin typeface="黑体" pitchFamily="49" charset="-122"/>
                <a:ea typeface="黑体" pitchFamily="49" charset="-122"/>
              </a:rPr>
              <a:t>电平出现。</a:t>
            </a:r>
          </a:p>
        </p:txBody>
      </p:sp>
      <p:sp>
        <p:nvSpPr>
          <p:cNvPr id="22" name="圆角矩形 1">
            <a:extLst>
              <a:ext uri="{FF2B5EF4-FFF2-40B4-BE49-F238E27FC236}">
                <a16:creationId xmlns:a16="http://schemas.microsoft.com/office/drawing/2014/main" id="{A0D35969-78F1-4EDC-8A4D-E420C6011ECE}"/>
              </a:ext>
            </a:extLst>
          </p:cNvPr>
          <p:cNvSpPr/>
          <p:nvPr/>
        </p:nvSpPr>
        <p:spPr>
          <a:xfrm>
            <a:off x="4592341" y="3370823"/>
            <a:ext cx="2038242" cy="1529977"/>
          </a:xfrm>
          <a:prstGeom prst="roundRect">
            <a:avLst>
              <a:gd name="adj" fmla="val 582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
        <p:nvSpPr>
          <p:cNvPr id="23" name="Rectangle 3">
            <a:extLst>
              <a:ext uri="{FF2B5EF4-FFF2-40B4-BE49-F238E27FC236}">
                <a16:creationId xmlns:a16="http://schemas.microsoft.com/office/drawing/2014/main" id="{CAD0DC9C-9314-46D0-8DE2-4E8156530F6C}"/>
              </a:ext>
            </a:extLst>
          </p:cNvPr>
          <p:cNvSpPr>
            <a:spLocks noChangeArrowheads="1"/>
          </p:cNvSpPr>
          <p:nvPr/>
        </p:nvSpPr>
        <p:spPr bwMode="auto">
          <a:xfrm>
            <a:off x="768781" y="4980209"/>
            <a:ext cx="3214062" cy="907331"/>
          </a:xfrm>
          <a:prstGeom prst="rect">
            <a:avLst/>
          </a:prstGeom>
          <a:solidFill>
            <a:schemeClr val="accent3">
              <a:lumMod val="60000"/>
              <a:lumOff val="40000"/>
            </a:schemeClr>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只能在</a:t>
            </a:r>
            <a:r>
              <a:rPr lang="en-US" altLang="zh-CN" sz="1600" dirty="0">
                <a:solidFill>
                  <a:srgbClr val="0000FF"/>
                </a:solidFill>
                <a:latin typeface="黑体" pitchFamily="49" charset="-122"/>
                <a:ea typeface="黑体" pitchFamily="49" charset="-122"/>
              </a:rPr>
              <a:t>5V</a:t>
            </a:r>
            <a:r>
              <a:rPr lang="zh-CN" altLang="en-US" sz="1600" dirty="0">
                <a:solidFill>
                  <a:srgbClr val="0000FF"/>
                </a:solidFill>
                <a:latin typeface="黑体" pitchFamily="49" charset="-122"/>
                <a:ea typeface="黑体" pitchFamily="49" charset="-122"/>
              </a:rPr>
              <a:t>或以下工作，</a:t>
            </a:r>
            <a:r>
              <a:rPr lang="en-US" altLang="zh-CN" sz="1600" dirty="0">
                <a:solidFill>
                  <a:srgbClr val="0000FF"/>
                </a:solidFill>
                <a:latin typeface="黑体" pitchFamily="49" charset="-122"/>
                <a:ea typeface="黑体" pitchFamily="49" charset="-122"/>
              </a:rPr>
              <a:t>VCC=5V</a:t>
            </a:r>
          </a:p>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输出：</a:t>
            </a:r>
            <a:r>
              <a:rPr lang="en-US" altLang="zh-CN" sz="1600" dirty="0">
                <a:solidFill>
                  <a:srgbClr val="0000FF"/>
                </a:solidFill>
                <a:latin typeface="黑体" pitchFamily="49" charset="-122"/>
                <a:ea typeface="黑体" pitchFamily="49" charset="-122"/>
              </a:rPr>
              <a:t>VOH&gt;2.4V ,VOL &lt;0.4V;</a:t>
            </a:r>
          </a:p>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输入：</a:t>
            </a:r>
            <a:r>
              <a:rPr lang="en-US" altLang="zh-CN" sz="1600" dirty="0">
                <a:solidFill>
                  <a:srgbClr val="0000FF"/>
                </a:solidFill>
                <a:latin typeface="黑体" pitchFamily="49" charset="-122"/>
                <a:ea typeface="黑体" pitchFamily="49" charset="-122"/>
              </a:rPr>
              <a:t>VIH&gt;2.0V ,VIL &lt;0.8V;</a:t>
            </a:r>
            <a:endParaRPr lang="zh-CN" altLang="en-US" sz="1600" dirty="0">
              <a:solidFill>
                <a:srgbClr val="0000FF"/>
              </a:solidFill>
              <a:latin typeface="黑体" pitchFamily="49" charset="-122"/>
              <a:ea typeface="黑体" pitchFamily="49" charset="-122"/>
            </a:endParaRPr>
          </a:p>
        </p:txBody>
      </p:sp>
      <p:pic>
        <p:nvPicPr>
          <p:cNvPr id="3" name="图片 2">
            <a:extLst>
              <a:ext uri="{FF2B5EF4-FFF2-40B4-BE49-F238E27FC236}">
                <a16:creationId xmlns:a16="http://schemas.microsoft.com/office/drawing/2014/main" id="{CBCED6D0-0A1F-423C-B52F-04664B654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785" y="3429000"/>
            <a:ext cx="2224058" cy="1401316"/>
          </a:xfrm>
          <a:prstGeom prst="rect">
            <a:avLst/>
          </a:prstGeom>
        </p:spPr>
      </p:pic>
      <p:pic>
        <p:nvPicPr>
          <p:cNvPr id="6" name="图片 5">
            <a:extLst>
              <a:ext uri="{FF2B5EF4-FFF2-40B4-BE49-F238E27FC236}">
                <a16:creationId xmlns:a16="http://schemas.microsoft.com/office/drawing/2014/main" id="{E815B232-E7EE-43B2-9A7D-001580015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9391" y="3429001"/>
            <a:ext cx="1467828" cy="1401316"/>
          </a:xfrm>
          <a:prstGeom prst="rect">
            <a:avLst/>
          </a:prstGeom>
        </p:spPr>
      </p:pic>
      <p:sp>
        <p:nvSpPr>
          <p:cNvPr id="13" name="圆角矩形 1">
            <a:extLst>
              <a:ext uri="{FF2B5EF4-FFF2-40B4-BE49-F238E27FC236}">
                <a16:creationId xmlns:a16="http://schemas.microsoft.com/office/drawing/2014/main" id="{3CB6FCBA-3867-4FDE-B106-E23A4EA1B87B}"/>
              </a:ext>
            </a:extLst>
          </p:cNvPr>
          <p:cNvSpPr/>
          <p:nvPr/>
        </p:nvSpPr>
        <p:spPr>
          <a:xfrm>
            <a:off x="1758785" y="3370823"/>
            <a:ext cx="2038243" cy="1529977"/>
          </a:xfrm>
          <a:prstGeom prst="roundRect">
            <a:avLst>
              <a:gd name="adj" fmla="val 582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
        <p:nvSpPr>
          <p:cNvPr id="7" name="矩形 6">
            <a:extLst>
              <a:ext uri="{FF2B5EF4-FFF2-40B4-BE49-F238E27FC236}">
                <a16:creationId xmlns:a16="http://schemas.microsoft.com/office/drawing/2014/main" id="{D86CAB06-8250-4E88-AD12-82447AB824AE}"/>
              </a:ext>
            </a:extLst>
          </p:cNvPr>
          <p:cNvSpPr/>
          <p:nvPr/>
        </p:nvSpPr>
        <p:spPr>
          <a:xfrm>
            <a:off x="735436" y="2922082"/>
            <a:ext cx="2515432" cy="369332"/>
          </a:xfrm>
          <a:prstGeom prst="rect">
            <a:avLst/>
          </a:prstGeom>
          <a:solidFill>
            <a:schemeClr val="accent1">
              <a:lumMod val="40000"/>
              <a:lumOff val="60000"/>
            </a:schemeClr>
          </a:solidFill>
        </p:spPr>
        <p:txBody>
          <a:bodyPr wrap="none">
            <a:spAutoFit/>
          </a:bodyPr>
          <a:lstStyle/>
          <a:p>
            <a:r>
              <a:rPr lang="en-US" altLang="zh-CN" sz="1800" dirty="0">
                <a:solidFill>
                  <a:srgbClr val="800000"/>
                </a:solidFill>
                <a:latin typeface="黑体" pitchFamily="49" charset="-122"/>
                <a:ea typeface="黑体" pitchFamily="49" charset="-122"/>
              </a:rPr>
              <a:t>TTL</a:t>
            </a:r>
            <a:r>
              <a:rPr lang="zh-CN" altLang="en-US" sz="1800" dirty="0">
                <a:solidFill>
                  <a:srgbClr val="800000"/>
                </a:solidFill>
                <a:latin typeface="黑体" pitchFamily="49" charset="-122"/>
                <a:ea typeface="黑体" pitchFamily="49" charset="-122"/>
              </a:rPr>
              <a:t>和</a:t>
            </a:r>
            <a:r>
              <a:rPr lang="en-US" altLang="zh-CN" sz="1800" dirty="0">
                <a:solidFill>
                  <a:srgbClr val="800000"/>
                </a:solidFill>
                <a:latin typeface="黑体" pitchFamily="49" charset="-122"/>
                <a:ea typeface="黑体" pitchFamily="49" charset="-122"/>
              </a:rPr>
              <a:t>CMOS</a:t>
            </a:r>
            <a:r>
              <a:rPr lang="zh-CN" altLang="en-US" sz="1800" dirty="0">
                <a:solidFill>
                  <a:srgbClr val="800000"/>
                </a:solidFill>
                <a:latin typeface="黑体" pitchFamily="49" charset="-122"/>
                <a:ea typeface="黑体" pitchFamily="49" charset="-122"/>
              </a:rPr>
              <a:t>门电路结构 </a:t>
            </a:r>
          </a:p>
        </p:txBody>
      </p:sp>
      <p:sp>
        <p:nvSpPr>
          <p:cNvPr id="15" name="Rectangle 3">
            <a:extLst>
              <a:ext uri="{FF2B5EF4-FFF2-40B4-BE49-F238E27FC236}">
                <a16:creationId xmlns:a16="http://schemas.microsoft.com/office/drawing/2014/main" id="{77673A03-CC51-4280-8CC2-E75C1A579E3D}"/>
              </a:ext>
            </a:extLst>
          </p:cNvPr>
          <p:cNvSpPr>
            <a:spLocks noChangeArrowheads="1"/>
          </p:cNvSpPr>
          <p:nvPr/>
        </p:nvSpPr>
        <p:spPr bwMode="auto">
          <a:xfrm>
            <a:off x="4572000" y="4980209"/>
            <a:ext cx="3771416" cy="907331"/>
          </a:xfrm>
          <a:prstGeom prst="rect">
            <a:avLst/>
          </a:prstGeom>
          <a:solidFill>
            <a:schemeClr val="accent3">
              <a:lumMod val="60000"/>
              <a:lumOff val="40000"/>
            </a:schemeClr>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CMOS</a:t>
            </a:r>
            <a:r>
              <a:rPr lang="zh-CN" altLang="en-US" sz="1600" dirty="0">
                <a:solidFill>
                  <a:srgbClr val="0000FF"/>
                </a:solidFill>
                <a:latin typeface="黑体" pitchFamily="49" charset="-122"/>
                <a:ea typeface="黑体" pitchFamily="49" charset="-122"/>
              </a:rPr>
              <a:t>工作电压宽，可达</a:t>
            </a:r>
            <a:r>
              <a:rPr lang="en-US" altLang="zh-CN" sz="1600" dirty="0">
                <a:solidFill>
                  <a:srgbClr val="0000FF"/>
                </a:solidFill>
                <a:latin typeface="黑体" pitchFamily="49" charset="-122"/>
                <a:ea typeface="黑体" pitchFamily="49" charset="-122"/>
              </a:rPr>
              <a:t>12V</a:t>
            </a:r>
            <a:r>
              <a:rPr lang="zh-CN" altLang="en-US" sz="1600" dirty="0">
                <a:solidFill>
                  <a:srgbClr val="0000FF"/>
                </a:solidFill>
                <a:latin typeface="黑体" pitchFamily="49" charset="-122"/>
                <a:ea typeface="黑体" pitchFamily="49" charset="-122"/>
              </a:rPr>
              <a:t>，</a:t>
            </a:r>
            <a:r>
              <a:rPr lang="en-US" altLang="zh-CN" sz="1600" dirty="0">
                <a:solidFill>
                  <a:srgbClr val="0000FF"/>
                </a:solidFill>
                <a:latin typeface="黑体" pitchFamily="49" charset="-122"/>
                <a:ea typeface="黑体" pitchFamily="49" charset="-122"/>
              </a:rPr>
              <a:t>VCC=5V</a:t>
            </a:r>
            <a:r>
              <a:rPr lang="zh-CN" altLang="en-US" sz="1600" dirty="0">
                <a:solidFill>
                  <a:srgbClr val="0000FF"/>
                </a:solidFill>
                <a:latin typeface="黑体" pitchFamily="49" charset="-122"/>
                <a:ea typeface="黑体" pitchFamily="49" charset="-122"/>
              </a:rPr>
              <a:t>时</a:t>
            </a:r>
            <a:endParaRPr lang="en-US" altLang="zh-CN" sz="1600" dirty="0">
              <a:solidFill>
                <a:srgbClr val="0000FF"/>
              </a:solidFill>
              <a:latin typeface="黑体" pitchFamily="49" charset="-122"/>
              <a:ea typeface="黑体" pitchFamily="49" charset="-122"/>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CMOS</a:t>
            </a:r>
            <a:r>
              <a:rPr lang="zh-CN" altLang="en-US" sz="1600" dirty="0">
                <a:solidFill>
                  <a:srgbClr val="0000FF"/>
                </a:solidFill>
                <a:latin typeface="黑体" pitchFamily="49" charset="-122"/>
                <a:ea typeface="黑体" pitchFamily="49" charset="-122"/>
              </a:rPr>
              <a:t>输出：</a:t>
            </a:r>
            <a:r>
              <a:rPr lang="en-US" altLang="zh-CN" sz="1600" dirty="0">
                <a:solidFill>
                  <a:srgbClr val="0000FF"/>
                </a:solidFill>
                <a:latin typeface="黑体" pitchFamily="49" charset="-122"/>
                <a:ea typeface="黑体" pitchFamily="49" charset="-122"/>
              </a:rPr>
              <a:t>VOH&gt;4.99V ,VOL &lt;0.01V;</a:t>
            </a:r>
          </a:p>
          <a:p>
            <a:pPr lvl="0">
              <a:spcBef>
                <a:spcPct val="20000"/>
              </a:spcBef>
            </a:pPr>
            <a:r>
              <a:rPr lang="en-US" altLang="zh-CN" sz="1600" dirty="0">
                <a:solidFill>
                  <a:srgbClr val="0000FF"/>
                </a:solidFill>
                <a:latin typeface="黑体" pitchFamily="49" charset="-122"/>
                <a:ea typeface="黑体" pitchFamily="49" charset="-122"/>
              </a:rPr>
              <a:t>CMOS</a:t>
            </a:r>
            <a:r>
              <a:rPr lang="zh-CN" altLang="en-US" sz="1600" dirty="0">
                <a:solidFill>
                  <a:srgbClr val="0000FF"/>
                </a:solidFill>
                <a:latin typeface="黑体" pitchFamily="49" charset="-122"/>
                <a:ea typeface="黑体" pitchFamily="49" charset="-122"/>
              </a:rPr>
              <a:t>输入：</a:t>
            </a:r>
            <a:r>
              <a:rPr lang="en-US" altLang="zh-CN" sz="1600" dirty="0">
                <a:solidFill>
                  <a:srgbClr val="0000FF"/>
                </a:solidFill>
                <a:latin typeface="黑体" pitchFamily="49" charset="-122"/>
                <a:ea typeface="黑体" pitchFamily="49" charset="-122"/>
              </a:rPr>
              <a:t>VIH&gt;3.5V , VIL &lt;1.5V;</a:t>
            </a:r>
            <a:endParaRPr lang="zh-CN" altLang="en-US" sz="1600" dirty="0">
              <a:solidFill>
                <a:srgbClr val="0000FF"/>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C7E6EECE-9FCB-4970-82EF-76BBA0A7A9E3}"/>
              </a:ext>
            </a:extLst>
          </p:cNvPr>
          <p:cNvSpPr/>
          <p:nvPr/>
        </p:nvSpPr>
        <p:spPr>
          <a:xfrm>
            <a:off x="768782" y="6051321"/>
            <a:ext cx="7574634" cy="338554"/>
          </a:xfrm>
          <a:prstGeom prst="rect">
            <a:avLst/>
          </a:prstGeom>
          <a:solidFill>
            <a:schemeClr val="accent1">
              <a:lumMod val="60000"/>
              <a:lumOff val="40000"/>
            </a:schemeClr>
          </a:solidFill>
        </p:spPr>
        <p:txBody>
          <a:bodyPr wrap="square">
            <a:spAutoFit/>
          </a:bodyPr>
          <a:lstStyle/>
          <a:p>
            <a:r>
              <a:rPr lang="zh-CN" altLang="en-US" sz="1600" dirty="0">
                <a:solidFill>
                  <a:srgbClr val="FF0000"/>
                </a:solidFill>
                <a:latin typeface="-apple-system-font"/>
              </a:rPr>
              <a:t>可以看出</a:t>
            </a:r>
            <a:r>
              <a:rPr lang="en-US" altLang="zh-CN" sz="1600" dirty="0">
                <a:solidFill>
                  <a:srgbClr val="FF0000"/>
                </a:solidFill>
                <a:latin typeface="-apple-system-font"/>
              </a:rPr>
              <a:t>TTL</a:t>
            </a:r>
            <a:r>
              <a:rPr lang="zh-CN" altLang="en-US" sz="1600" dirty="0">
                <a:solidFill>
                  <a:srgbClr val="FF0000"/>
                </a:solidFill>
                <a:latin typeface="-apple-system-font"/>
              </a:rPr>
              <a:t>电平的噪声容限为</a:t>
            </a:r>
            <a:r>
              <a:rPr lang="en-US" altLang="zh-CN" sz="1600" dirty="0">
                <a:solidFill>
                  <a:srgbClr val="FF0000"/>
                </a:solidFill>
                <a:latin typeface="-apple-system-font"/>
              </a:rPr>
              <a:t>0.4V</a:t>
            </a:r>
            <a:r>
              <a:rPr lang="zh-CN" altLang="en-US" sz="1600" dirty="0">
                <a:solidFill>
                  <a:srgbClr val="FF0000"/>
                </a:solidFill>
                <a:latin typeface="-apple-system-font"/>
              </a:rPr>
              <a:t>，</a:t>
            </a:r>
            <a:r>
              <a:rPr lang="en-US" altLang="zh-CN" sz="1600" dirty="0">
                <a:solidFill>
                  <a:srgbClr val="FF0000"/>
                </a:solidFill>
                <a:latin typeface="-apple-system-font"/>
              </a:rPr>
              <a:t>CMOS</a:t>
            </a:r>
            <a:r>
              <a:rPr lang="zh-CN" altLang="en-US" sz="1600" dirty="0">
                <a:solidFill>
                  <a:srgbClr val="FF0000"/>
                </a:solidFill>
                <a:latin typeface="-apple-system-font"/>
              </a:rPr>
              <a:t>的噪声容限为</a:t>
            </a:r>
            <a:r>
              <a:rPr lang="en-US" altLang="zh-CN" sz="1600" dirty="0">
                <a:solidFill>
                  <a:srgbClr val="FF0000"/>
                </a:solidFill>
                <a:latin typeface="-apple-system-font"/>
              </a:rPr>
              <a:t>1.5V</a:t>
            </a:r>
            <a:r>
              <a:rPr lang="zh-CN" altLang="en-US" sz="1600" dirty="0">
                <a:solidFill>
                  <a:srgbClr val="FF0000"/>
                </a:solidFill>
                <a:latin typeface="-apple-system-font"/>
              </a:rPr>
              <a:t>。</a:t>
            </a:r>
            <a:r>
              <a:rPr lang="zh-CN" altLang="en-US" sz="1600" dirty="0">
                <a:solidFill>
                  <a:srgbClr val="FF0000"/>
                </a:solidFill>
              </a:rPr>
              <a:t> </a:t>
            </a:r>
          </a:p>
        </p:txBody>
      </p:sp>
      <p:cxnSp>
        <p:nvCxnSpPr>
          <p:cNvPr id="19" name="直接连接符 18">
            <a:extLst>
              <a:ext uri="{FF2B5EF4-FFF2-40B4-BE49-F238E27FC236}">
                <a16:creationId xmlns:a16="http://schemas.microsoft.com/office/drawing/2014/main" id="{8F3EEE6B-EFC7-48F4-A70B-156940F73E3E}"/>
              </a:ext>
            </a:extLst>
          </p:cNvPr>
          <p:cNvCxnSpPr>
            <a:cxnSpLocks/>
          </p:cNvCxnSpPr>
          <p:nvPr/>
        </p:nvCxnSpPr>
        <p:spPr>
          <a:xfrm flipV="1">
            <a:off x="4283968" y="3370823"/>
            <a:ext cx="0" cy="268207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标题 1">
            <a:extLst>
              <a:ext uri="{FF2B5EF4-FFF2-40B4-BE49-F238E27FC236}">
                <a16:creationId xmlns:a16="http://schemas.microsoft.com/office/drawing/2014/main" id="{D53897A9-AD54-4F27-80AE-3E6AC97E3198}"/>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数字逻辑电平标准简介</a:t>
            </a:r>
          </a:p>
        </p:txBody>
      </p:sp>
    </p:spTree>
    <p:extLst>
      <p:ext uri="{BB962C8B-B14F-4D97-AF65-F5344CB8AC3E}">
        <p14:creationId xmlns:p14="http://schemas.microsoft.com/office/powerpoint/2010/main" val="57806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768781" y="1037927"/>
            <a:ext cx="2201244"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00FF"/>
                </a:solidFill>
                <a:latin typeface="黑体" pitchFamily="49" charset="-122"/>
                <a:ea typeface="黑体" pitchFamily="49" charset="-122"/>
              </a:rPr>
              <a:t>TTL</a:t>
            </a:r>
            <a:r>
              <a:rPr lang="zh-CN" altLang="en-US" sz="2400" dirty="0">
                <a:solidFill>
                  <a:srgbClr val="0000FF"/>
                </a:solidFill>
                <a:latin typeface="黑体" pitchFamily="49" charset="-122"/>
                <a:ea typeface="黑体" pitchFamily="49" charset="-122"/>
              </a:rPr>
              <a:t>和</a:t>
            </a:r>
            <a:r>
              <a:rPr lang="en-US" altLang="zh-CN" sz="2400" dirty="0">
                <a:solidFill>
                  <a:srgbClr val="0000FF"/>
                </a:solidFill>
                <a:latin typeface="黑体" pitchFamily="49" charset="-122"/>
                <a:ea typeface="黑体" pitchFamily="49" charset="-122"/>
              </a:rPr>
              <a:t>CMOS</a:t>
            </a:r>
            <a:r>
              <a:rPr lang="zh-CN" altLang="en-US" sz="2400" dirty="0">
                <a:solidFill>
                  <a:srgbClr val="0000FF"/>
                </a:solidFill>
                <a:latin typeface="黑体" pitchFamily="49" charset="-122"/>
                <a:ea typeface="黑体" pitchFamily="49" charset="-122"/>
              </a:rPr>
              <a:t>电平</a:t>
            </a:r>
          </a:p>
        </p:txBody>
      </p:sp>
      <p:sp>
        <p:nvSpPr>
          <p:cNvPr id="21" name="Rectangle 3">
            <a:extLst>
              <a:ext uri="{FF2B5EF4-FFF2-40B4-BE49-F238E27FC236}">
                <a16:creationId xmlns:a16="http://schemas.microsoft.com/office/drawing/2014/main" id="{2C71A420-AFA4-4394-90DD-569B48409717}"/>
              </a:ext>
            </a:extLst>
          </p:cNvPr>
          <p:cNvSpPr>
            <a:spLocks noChangeArrowheads="1"/>
          </p:cNvSpPr>
          <p:nvPr/>
        </p:nvSpPr>
        <p:spPr bwMode="auto">
          <a:xfrm>
            <a:off x="735436" y="1673906"/>
            <a:ext cx="6716884" cy="2475174"/>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zh-CN" altLang="en-US" sz="1800" dirty="0">
                <a:solidFill>
                  <a:srgbClr val="C00000"/>
                </a:solidFill>
                <a:latin typeface="黑体" pitchFamily="49" charset="-122"/>
                <a:ea typeface="黑体" pitchFamily="49" charset="-122"/>
              </a:rPr>
              <a:t>二者特点</a:t>
            </a:r>
            <a:r>
              <a:rPr kumimoji="0" lang="zh-CN" altLang="en-US"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8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lnSpc>
                <a:spcPct val="150000"/>
              </a:lnSpc>
              <a:spcBef>
                <a:spcPct val="20000"/>
              </a:spcBef>
              <a:buFont typeface="Wingdings" pitchFamily="2" charset="2"/>
              <a:buChar char="l"/>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输出电阻小，带载能力相对强。</a:t>
            </a:r>
            <a:endParaRPr lang="en-US" altLang="zh-CN" sz="1600" dirty="0">
              <a:solidFill>
                <a:srgbClr val="0000FF"/>
              </a:solidFill>
              <a:latin typeface="黑体" pitchFamily="49" charset="-122"/>
              <a:ea typeface="黑体" pitchFamily="49" charset="-122"/>
            </a:endParaRPr>
          </a:p>
          <a:p>
            <a:pPr marL="285750" lvl="0" indent="-285750">
              <a:lnSpc>
                <a:spcPct val="150000"/>
              </a:lnSpc>
              <a:spcBef>
                <a:spcPct val="20000"/>
              </a:spcBef>
              <a:buFont typeface="Wingdings" pitchFamily="2" charset="2"/>
              <a:buChar char="l"/>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响应速度</a:t>
            </a:r>
            <a:r>
              <a:rPr lang="en-US" altLang="zh-CN" sz="1600" dirty="0">
                <a:solidFill>
                  <a:srgbClr val="0000FF"/>
                </a:solidFill>
                <a:latin typeface="黑体" pitchFamily="49" charset="-122"/>
                <a:ea typeface="黑体" pitchFamily="49" charset="-122"/>
              </a:rPr>
              <a:t>ns</a:t>
            </a:r>
            <a:r>
              <a:rPr lang="zh-CN" altLang="en-US" sz="1600" dirty="0">
                <a:solidFill>
                  <a:srgbClr val="0000FF"/>
                </a:solidFill>
                <a:latin typeface="黑体" pitchFamily="49" charset="-122"/>
                <a:ea typeface="黑体" pitchFamily="49" charset="-122"/>
              </a:rPr>
              <a:t>级，</a:t>
            </a:r>
            <a:r>
              <a:rPr lang="en-US" altLang="zh-CN" sz="1600" dirty="0">
                <a:solidFill>
                  <a:srgbClr val="0000FF"/>
                </a:solidFill>
                <a:latin typeface="黑体" pitchFamily="49" charset="-122"/>
                <a:ea typeface="黑体" pitchFamily="49" charset="-122"/>
              </a:rPr>
              <a:t>CMOS</a:t>
            </a:r>
            <a:r>
              <a:rPr lang="zh-CN" altLang="en-US" sz="1600" dirty="0">
                <a:solidFill>
                  <a:srgbClr val="0000FF"/>
                </a:solidFill>
                <a:latin typeface="黑体" pitchFamily="49" charset="-122"/>
                <a:ea typeface="黑体" pitchFamily="49" charset="-122"/>
              </a:rPr>
              <a:t>稍大，但先进高速</a:t>
            </a:r>
            <a:r>
              <a:rPr lang="en-US" altLang="zh-CN" sz="1600" dirty="0">
                <a:solidFill>
                  <a:srgbClr val="0000FF"/>
                </a:solidFill>
                <a:latin typeface="黑体" pitchFamily="49" charset="-122"/>
                <a:ea typeface="黑体" pitchFamily="49" charset="-122"/>
              </a:rPr>
              <a:t>MOS</a:t>
            </a:r>
            <a:r>
              <a:rPr lang="zh-CN" altLang="en-US" sz="1600" dirty="0">
                <a:solidFill>
                  <a:srgbClr val="0000FF"/>
                </a:solidFill>
                <a:latin typeface="黑体" pitchFamily="49" charset="-122"/>
                <a:ea typeface="黑体" pitchFamily="49" charset="-122"/>
              </a:rPr>
              <a:t>设计速度已不输</a:t>
            </a:r>
            <a:r>
              <a:rPr lang="en-US" altLang="zh-CN" sz="1600" dirty="0">
                <a:solidFill>
                  <a:srgbClr val="0000FF"/>
                </a:solidFill>
                <a:latin typeface="黑体" pitchFamily="49" charset="-122"/>
                <a:ea typeface="黑体" pitchFamily="49" charset="-122"/>
              </a:rPr>
              <a:t>TTL</a:t>
            </a:r>
          </a:p>
          <a:p>
            <a:pPr marL="285750" lvl="0" indent="-285750">
              <a:lnSpc>
                <a:spcPct val="150000"/>
              </a:lnSpc>
              <a:spcBef>
                <a:spcPct val="20000"/>
              </a:spcBef>
              <a:buFont typeface="Wingdings" pitchFamily="2" charset="2"/>
              <a:buChar char="l"/>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为电流驱动，功耗更大，无法大规模集成</a:t>
            </a:r>
            <a:endParaRPr lang="en-US" altLang="zh-CN" sz="1600" dirty="0">
              <a:solidFill>
                <a:srgbClr val="0000FF"/>
              </a:solidFill>
              <a:latin typeface="黑体" pitchFamily="49" charset="-122"/>
              <a:ea typeface="黑体" pitchFamily="49" charset="-122"/>
            </a:endParaRPr>
          </a:p>
          <a:p>
            <a:pPr marL="285750" lvl="0" indent="-285750">
              <a:lnSpc>
                <a:spcPct val="150000"/>
              </a:lnSpc>
              <a:spcBef>
                <a:spcPct val="20000"/>
              </a:spcBef>
              <a:buFont typeface="Wingdings" pitchFamily="2" charset="2"/>
              <a:buChar char="l"/>
            </a:pPr>
            <a:r>
              <a:rPr lang="en-US" altLang="zh-CN" sz="1600" dirty="0">
                <a:solidFill>
                  <a:srgbClr val="0000FF"/>
                </a:solidFill>
                <a:latin typeface="黑体" pitchFamily="49" charset="-122"/>
                <a:ea typeface="黑体" pitchFamily="49" charset="-122"/>
              </a:rPr>
              <a:t>CMOS</a:t>
            </a:r>
            <a:r>
              <a:rPr lang="zh-CN" altLang="en-US" sz="1600" dirty="0">
                <a:solidFill>
                  <a:srgbClr val="0000FF"/>
                </a:solidFill>
                <a:latin typeface="黑体" pitchFamily="49" charset="-122"/>
                <a:ea typeface="黑体" pitchFamily="49" charset="-122"/>
              </a:rPr>
              <a:t>栅极输入易受干扰，不能悬空</a:t>
            </a:r>
            <a:endParaRPr lang="en-US" altLang="zh-CN" sz="1600" dirty="0">
              <a:solidFill>
                <a:srgbClr val="0000FF"/>
              </a:solidFill>
              <a:latin typeface="黑体" pitchFamily="49" charset="-122"/>
              <a:ea typeface="黑体" pitchFamily="49" charset="-122"/>
            </a:endParaRPr>
          </a:p>
          <a:p>
            <a:pPr marL="285750" lvl="0" indent="-285750">
              <a:lnSpc>
                <a:spcPct val="150000"/>
              </a:lnSpc>
              <a:spcBef>
                <a:spcPct val="20000"/>
              </a:spcBef>
              <a:buFont typeface="Wingdings" pitchFamily="2" charset="2"/>
              <a:buChar char="l"/>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和</a:t>
            </a:r>
            <a:r>
              <a:rPr lang="en-US" altLang="zh-CN" sz="1600" dirty="0">
                <a:solidFill>
                  <a:srgbClr val="0000FF"/>
                </a:solidFill>
                <a:latin typeface="黑体" pitchFamily="49" charset="-122"/>
                <a:ea typeface="黑体" pitchFamily="49" charset="-122"/>
              </a:rPr>
              <a:t>COMS</a:t>
            </a:r>
            <a:r>
              <a:rPr lang="zh-CN" altLang="en-US" sz="1600" dirty="0">
                <a:solidFill>
                  <a:srgbClr val="0000FF"/>
                </a:solidFill>
                <a:latin typeface="黑体" pitchFamily="49" charset="-122"/>
                <a:ea typeface="黑体" pitchFamily="49" charset="-122"/>
              </a:rPr>
              <a:t>电平需要进行转换才能有效识别</a:t>
            </a:r>
          </a:p>
        </p:txBody>
      </p:sp>
      <p:sp>
        <p:nvSpPr>
          <p:cNvPr id="2" name="矩形 1">
            <a:extLst>
              <a:ext uri="{FF2B5EF4-FFF2-40B4-BE49-F238E27FC236}">
                <a16:creationId xmlns:a16="http://schemas.microsoft.com/office/drawing/2014/main" id="{F8513BDB-D812-49AE-B890-781A4BBF6193}"/>
              </a:ext>
            </a:extLst>
          </p:cNvPr>
          <p:cNvSpPr/>
          <p:nvPr/>
        </p:nvSpPr>
        <p:spPr>
          <a:xfrm>
            <a:off x="735436" y="4221088"/>
            <a:ext cx="2642070" cy="400110"/>
          </a:xfrm>
          <a:prstGeom prst="rect">
            <a:avLst/>
          </a:prstGeom>
          <a:solidFill>
            <a:schemeClr val="tx2">
              <a:lumMod val="40000"/>
              <a:lumOff val="60000"/>
            </a:schemeClr>
          </a:solidFill>
        </p:spPr>
        <p:txBody>
          <a:bodyPr wrap="none">
            <a:spAutoFit/>
          </a:bodyPr>
          <a:lstStyle/>
          <a:p>
            <a:r>
              <a:rPr lang="en-US" altLang="zh-CN" dirty="0">
                <a:solidFill>
                  <a:srgbClr val="C00000"/>
                </a:solidFill>
                <a:latin typeface="黑体" pitchFamily="49" charset="-122"/>
                <a:ea typeface="黑体" pitchFamily="49" charset="-122"/>
              </a:rPr>
              <a:t>TTL</a:t>
            </a:r>
            <a:r>
              <a:rPr lang="zh-CN" altLang="en-US" dirty="0">
                <a:solidFill>
                  <a:srgbClr val="C00000"/>
                </a:solidFill>
                <a:latin typeface="黑体" pitchFamily="49" charset="-122"/>
                <a:ea typeface="黑体" pitchFamily="49" charset="-122"/>
              </a:rPr>
              <a:t>和</a:t>
            </a:r>
            <a:r>
              <a:rPr lang="en-US" altLang="zh-CN" dirty="0">
                <a:solidFill>
                  <a:srgbClr val="C00000"/>
                </a:solidFill>
                <a:latin typeface="黑体" pitchFamily="49" charset="-122"/>
                <a:ea typeface="黑体" pitchFamily="49" charset="-122"/>
              </a:rPr>
              <a:t>COMS</a:t>
            </a:r>
            <a:r>
              <a:rPr lang="zh-CN" altLang="en-US" dirty="0">
                <a:solidFill>
                  <a:srgbClr val="C00000"/>
                </a:solidFill>
                <a:latin typeface="黑体" pitchFamily="49" charset="-122"/>
                <a:ea typeface="黑体" pitchFamily="49" charset="-122"/>
              </a:rPr>
              <a:t>的低压版本</a:t>
            </a:r>
            <a:endParaRPr lang="zh-CN" altLang="en-US" dirty="0">
              <a:solidFill>
                <a:srgbClr val="C00000"/>
              </a:solidFill>
            </a:endParaRPr>
          </a:p>
        </p:txBody>
      </p:sp>
      <p:sp>
        <p:nvSpPr>
          <p:cNvPr id="16" name="Rectangle 3">
            <a:extLst>
              <a:ext uri="{FF2B5EF4-FFF2-40B4-BE49-F238E27FC236}">
                <a16:creationId xmlns:a16="http://schemas.microsoft.com/office/drawing/2014/main" id="{C33DEE0D-2D01-4A0F-BF07-5548F5C2DE88}"/>
              </a:ext>
            </a:extLst>
          </p:cNvPr>
          <p:cNvSpPr>
            <a:spLocks noChangeArrowheads="1"/>
          </p:cNvSpPr>
          <p:nvPr/>
        </p:nvSpPr>
        <p:spPr bwMode="auto">
          <a:xfrm>
            <a:off x="735436" y="4621198"/>
            <a:ext cx="3214062" cy="907331"/>
          </a:xfrm>
          <a:prstGeom prst="rect">
            <a:avLst/>
          </a:prstGeom>
          <a:solidFill>
            <a:schemeClr val="bg1">
              <a:lumMod val="75000"/>
            </a:schemeClr>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3.3V LVTTL</a:t>
            </a:r>
            <a:r>
              <a:rPr lang="zh-CN" altLang="en-US" sz="1600" dirty="0">
                <a:solidFill>
                  <a:srgbClr val="0000FF"/>
                </a:solidFill>
                <a:latin typeface="黑体" pitchFamily="49" charset="-122"/>
                <a:ea typeface="黑体" pitchFamily="49" charset="-122"/>
              </a:rPr>
              <a:t>，</a:t>
            </a:r>
            <a:r>
              <a:rPr lang="en-US" altLang="zh-CN" sz="1600" dirty="0">
                <a:solidFill>
                  <a:srgbClr val="0000FF"/>
                </a:solidFill>
                <a:latin typeface="黑体" pitchFamily="49" charset="-122"/>
                <a:ea typeface="黑体" pitchFamily="49" charset="-122"/>
              </a:rPr>
              <a:t>VCC=3.3V</a:t>
            </a:r>
          </a:p>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输出：</a:t>
            </a:r>
            <a:r>
              <a:rPr lang="en-US" altLang="zh-CN" sz="1600" dirty="0">
                <a:solidFill>
                  <a:srgbClr val="0000FF"/>
                </a:solidFill>
                <a:latin typeface="黑体" pitchFamily="49" charset="-122"/>
                <a:ea typeface="黑体" pitchFamily="49" charset="-122"/>
              </a:rPr>
              <a:t>VOH&gt;2.4V ,VOL &lt;0.4V;</a:t>
            </a:r>
          </a:p>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输入：</a:t>
            </a:r>
            <a:r>
              <a:rPr lang="en-US" altLang="zh-CN" sz="1600" dirty="0">
                <a:solidFill>
                  <a:srgbClr val="0000FF"/>
                </a:solidFill>
                <a:latin typeface="黑体" pitchFamily="49" charset="-122"/>
                <a:ea typeface="黑体" pitchFamily="49" charset="-122"/>
              </a:rPr>
              <a:t>VIH&gt;2.0V ,VIL &lt;0.8V;</a:t>
            </a:r>
            <a:endParaRPr lang="zh-CN" altLang="en-US" sz="1600" dirty="0">
              <a:solidFill>
                <a:srgbClr val="0000FF"/>
              </a:solidFill>
              <a:latin typeface="黑体" pitchFamily="49" charset="-122"/>
              <a:ea typeface="黑体" pitchFamily="49" charset="-122"/>
            </a:endParaRPr>
          </a:p>
        </p:txBody>
      </p:sp>
      <p:sp>
        <p:nvSpPr>
          <p:cNvPr id="17" name="Rectangle 3">
            <a:extLst>
              <a:ext uri="{FF2B5EF4-FFF2-40B4-BE49-F238E27FC236}">
                <a16:creationId xmlns:a16="http://schemas.microsoft.com/office/drawing/2014/main" id="{B0031E3F-07C8-408F-8671-D7A8B7AEE07E}"/>
              </a:ext>
            </a:extLst>
          </p:cNvPr>
          <p:cNvSpPr>
            <a:spLocks noChangeArrowheads="1"/>
          </p:cNvSpPr>
          <p:nvPr/>
        </p:nvSpPr>
        <p:spPr bwMode="auto">
          <a:xfrm>
            <a:off x="3949498" y="4621198"/>
            <a:ext cx="3771416" cy="907331"/>
          </a:xfrm>
          <a:prstGeom prst="rect">
            <a:avLst/>
          </a:prstGeom>
          <a:solidFill>
            <a:schemeClr val="accent3">
              <a:lumMod val="60000"/>
              <a:lumOff val="40000"/>
            </a:schemeClr>
          </a:solidFill>
          <a:ln>
            <a:noFill/>
          </a:ln>
        </p:spPr>
        <p:txBody>
          <a:bodyPr wrap="square">
            <a:noAutofit/>
          </a:bodyPr>
          <a:lstStyle/>
          <a:p>
            <a:pPr lvl="0">
              <a:spcBef>
                <a:spcPct val="20000"/>
              </a:spcBef>
            </a:pPr>
            <a:r>
              <a:rPr lang="en-US" altLang="zh-CN" sz="1600" dirty="0">
                <a:solidFill>
                  <a:srgbClr val="0000FF"/>
                </a:solidFill>
                <a:latin typeface="黑体" pitchFamily="49" charset="-122"/>
                <a:ea typeface="黑体" pitchFamily="49" charset="-122"/>
              </a:rPr>
              <a:t>3.3V LVCMOS</a:t>
            </a:r>
            <a:r>
              <a:rPr lang="zh-CN" altLang="en-US" sz="1600" dirty="0">
                <a:solidFill>
                  <a:srgbClr val="0000FF"/>
                </a:solidFill>
                <a:latin typeface="黑体" pitchFamily="49" charset="-122"/>
                <a:ea typeface="黑体" pitchFamily="49" charset="-122"/>
              </a:rPr>
              <a:t>，</a:t>
            </a:r>
            <a:r>
              <a:rPr lang="en-US" altLang="zh-CN" sz="1600" dirty="0">
                <a:solidFill>
                  <a:srgbClr val="0000FF"/>
                </a:solidFill>
                <a:latin typeface="黑体" pitchFamily="49" charset="-122"/>
                <a:ea typeface="黑体" pitchFamily="49" charset="-122"/>
              </a:rPr>
              <a:t>VCC=3.3V</a:t>
            </a:r>
          </a:p>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CMOS</a:t>
            </a:r>
            <a:r>
              <a:rPr lang="zh-CN" altLang="en-US" sz="1600" dirty="0">
                <a:solidFill>
                  <a:srgbClr val="0000FF"/>
                </a:solidFill>
                <a:latin typeface="黑体" pitchFamily="49" charset="-122"/>
                <a:ea typeface="黑体" pitchFamily="49" charset="-122"/>
              </a:rPr>
              <a:t>输出：</a:t>
            </a:r>
            <a:r>
              <a:rPr lang="en-US" altLang="zh-CN" sz="1600" dirty="0">
                <a:solidFill>
                  <a:srgbClr val="0000FF"/>
                </a:solidFill>
                <a:latin typeface="黑体" pitchFamily="49" charset="-122"/>
                <a:ea typeface="黑体" pitchFamily="49" charset="-122"/>
              </a:rPr>
              <a:t>VOH&gt;3.2V ,VOL &lt;0.1V;</a:t>
            </a:r>
          </a:p>
          <a:p>
            <a:pPr lvl="0">
              <a:spcBef>
                <a:spcPct val="20000"/>
              </a:spcBef>
            </a:pPr>
            <a:r>
              <a:rPr lang="en-US" altLang="zh-CN" sz="1600" dirty="0">
                <a:solidFill>
                  <a:srgbClr val="0000FF"/>
                </a:solidFill>
                <a:latin typeface="黑体" pitchFamily="49" charset="-122"/>
                <a:ea typeface="黑体" pitchFamily="49" charset="-122"/>
              </a:rPr>
              <a:t>CMOS</a:t>
            </a:r>
            <a:r>
              <a:rPr lang="zh-CN" altLang="en-US" sz="1600" dirty="0">
                <a:solidFill>
                  <a:srgbClr val="0000FF"/>
                </a:solidFill>
                <a:latin typeface="黑体" pitchFamily="49" charset="-122"/>
                <a:ea typeface="黑体" pitchFamily="49" charset="-122"/>
              </a:rPr>
              <a:t>输入：</a:t>
            </a:r>
            <a:r>
              <a:rPr lang="en-US" altLang="zh-CN" sz="1600" dirty="0">
                <a:solidFill>
                  <a:srgbClr val="0000FF"/>
                </a:solidFill>
                <a:latin typeface="黑体" pitchFamily="49" charset="-122"/>
                <a:ea typeface="黑体" pitchFamily="49" charset="-122"/>
              </a:rPr>
              <a:t>VIH&gt;2.0V , VIL &lt;0.7V;</a:t>
            </a:r>
            <a:endParaRPr lang="zh-CN" altLang="en-US" sz="1600" dirty="0">
              <a:solidFill>
                <a:srgbClr val="0000FF"/>
              </a:solidFill>
              <a:latin typeface="黑体" pitchFamily="49" charset="-122"/>
              <a:ea typeface="黑体" pitchFamily="49" charset="-122"/>
            </a:endParaRPr>
          </a:p>
        </p:txBody>
      </p:sp>
      <p:sp>
        <p:nvSpPr>
          <p:cNvPr id="18" name="Rectangle 3">
            <a:extLst>
              <a:ext uri="{FF2B5EF4-FFF2-40B4-BE49-F238E27FC236}">
                <a16:creationId xmlns:a16="http://schemas.microsoft.com/office/drawing/2014/main" id="{4FB9B433-8759-4931-A255-04B7CD456313}"/>
              </a:ext>
            </a:extLst>
          </p:cNvPr>
          <p:cNvSpPr>
            <a:spLocks noChangeArrowheads="1"/>
          </p:cNvSpPr>
          <p:nvPr/>
        </p:nvSpPr>
        <p:spPr bwMode="auto">
          <a:xfrm>
            <a:off x="3949498" y="5528528"/>
            <a:ext cx="3771416" cy="907331"/>
          </a:xfrm>
          <a:prstGeom prst="rect">
            <a:avLst/>
          </a:prstGeom>
          <a:solidFill>
            <a:schemeClr val="bg1">
              <a:lumMod val="75000"/>
            </a:schemeClr>
          </a:solidFill>
          <a:ln>
            <a:solidFill>
              <a:schemeClr val="accent1"/>
            </a:solidFill>
          </a:ln>
        </p:spPr>
        <p:txBody>
          <a:bodyPr wrap="square">
            <a:noAutofit/>
          </a:bodyPr>
          <a:lstStyle/>
          <a:p>
            <a:pPr lvl="0">
              <a:spcBef>
                <a:spcPct val="20000"/>
              </a:spcBef>
            </a:pPr>
            <a:r>
              <a:rPr lang="en-US" altLang="zh-CN" sz="1600" dirty="0">
                <a:solidFill>
                  <a:srgbClr val="0000FF"/>
                </a:solidFill>
                <a:latin typeface="黑体" pitchFamily="49" charset="-122"/>
                <a:ea typeface="黑体" pitchFamily="49" charset="-122"/>
              </a:rPr>
              <a:t>2.5V LVCMOS</a:t>
            </a:r>
            <a:r>
              <a:rPr lang="zh-CN" altLang="en-US" sz="1600" dirty="0">
                <a:solidFill>
                  <a:srgbClr val="0000FF"/>
                </a:solidFill>
                <a:latin typeface="黑体" pitchFamily="49" charset="-122"/>
                <a:ea typeface="黑体" pitchFamily="49" charset="-122"/>
              </a:rPr>
              <a:t>，</a:t>
            </a:r>
            <a:r>
              <a:rPr lang="en-US" altLang="zh-CN" sz="1600" dirty="0">
                <a:solidFill>
                  <a:srgbClr val="0000FF"/>
                </a:solidFill>
                <a:latin typeface="黑体" pitchFamily="49" charset="-122"/>
                <a:ea typeface="黑体" pitchFamily="49" charset="-122"/>
              </a:rPr>
              <a:t>VCC=2.5V</a:t>
            </a:r>
          </a:p>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CMOS</a:t>
            </a:r>
            <a:r>
              <a:rPr lang="zh-CN" altLang="en-US" sz="1600" dirty="0">
                <a:solidFill>
                  <a:srgbClr val="0000FF"/>
                </a:solidFill>
                <a:latin typeface="黑体" pitchFamily="49" charset="-122"/>
                <a:ea typeface="黑体" pitchFamily="49" charset="-122"/>
              </a:rPr>
              <a:t>输出：</a:t>
            </a:r>
            <a:r>
              <a:rPr lang="en-US" altLang="zh-CN" sz="1600" dirty="0">
                <a:solidFill>
                  <a:srgbClr val="0000FF"/>
                </a:solidFill>
                <a:latin typeface="黑体" pitchFamily="49" charset="-122"/>
                <a:ea typeface="黑体" pitchFamily="49" charset="-122"/>
              </a:rPr>
              <a:t>VOH&gt;2.0V ,VOL &lt;0.1V;</a:t>
            </a:r>
          </a:p>
          <a:p>
            <a:pPr lvl="0">
              <a:spcBef>
                <a:spcPct val="20000"/>
              </a:spcBef>
            </a:pPr>
            <a:r>
              <a:rPr lang="en-US" altLang="zh-CN" sz="1600" dirty="0">
                <a:solidFill>
                  <a:srgbClr val="0000FF"/>
                </a:solidFill>
                <a:latin typeface="黑体" pitchFamily="49" charset="-122"/>
                <a:ea typeface="黑体" pitchFamily="49" charset="-122"/>
              </a:rPr>
              <a:t>CMOS</a:t>
            </a:r>
            <a:r>
              <a:rPr lang="zh-CN" altLang="en-US" sz="1600" dirty="0">
                <a:solidFill>
                  <a:srgbClr val="0000FF"/>
                </a:solidFill>
                <a:latin typeface="黑体" pitchFamily="49" charset="-122"/>
                <a:ea typeface="黑体" pitchFamily="49" charset="-122"/>
              </a:rPr>
              <a:t>输入：</a:t>
            </a:r>
            <a:r>
              <a:rPr lang="en-US" altLang="zh-CN" sz="1600" dirty="0">
                <a:solidFill>
                  <a:srgbClr val="0000FF"/>
                </a:solidFill>
                <a:latin typeface="黑体" pitchFamily="49" charset="-122"/>
                <a:ea typeface="黑体" pitchFamily="49" charset="-122"/>
              </a:rPr>
              <a:t>VIH&gt;1.7V , VIL &lt;0.7V;</a:t>
            </a:r>
            <a:endParaRPr lang="zh-CN" altLang="en-US" sz="1600" dirty="0">
              <a:solidFill>
                <a:srgbClr val="0000FF"/>
              </a:solidFill>
              <a:latin typeface="黑体" pitchFamily="49" charset="-122"/>
              <a:ea typeface="黑体" pitchFamily="49" charset="-122"/>
            </a:endParaRPr>
          </a:p>
        </p:txBody>
      </p:sp>
      <p:sp>
        <p:nvSpPr>
          <p:cNvPr id="20" name="Rectangle 3">
            <a:extLst>
              <a:ext uri="{FF2B5EF4-FFF2-40B4-BE49-F238E27FC236}">
                <a16:creationId xmlns:a16="http://schemas.microsoft.com/office/drawing/2014/main" id="{5362BB67-6505-480D-912A-4D61F3411DD1}"/>
              </a:ext>
            </a:extLst>
          </p:cNvPr>
          <p:cNvSpPr>
            <a:spLocks noChangeArrowheads="1"/>
          </p:cNvSpPr>
          <p:nvPr/>
        </p:nvSpPr>
        <p:spPr bwMode="auto">
          <a:xfrm>
            <a:off x="735436" y="5528529"/>
            <a:ext cx="3214062" cy="907331"/>
          </a:xfrm>
          <a:prstGeom prst="rect">
            <a:avLst/>
          </a:prstGeom>
          <a:solidFill>
            <a:schemeClr val="accent3">
              <a:lumMod val="60000"/>
              <a:lumOff val="40000"/>
            </a:schemeClr>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2.5V LVTTL</a:t>
            </a:r>
            <a:r>
              <a:rPr lang="zh-CN" altLang="en-US" sz="1600" dirty="0">
                <a:solidFill>
                  <a:srgbClr val="0000FF"/>
                </a:solidFill>
                <a:latin typeface="黑体" pitchFamily="49" charset="-122"/>
                <a:ea typeface="黑体" pitchFamily="49" charset="-122"/>
              </a:rPr>
              <a:t>，</a:t>
            </a:r>
            <a:r>
              <a:rPr lang="en-US" altLang="zh-CN" sz="1600" dirty="0">
                <a:solidFill>
                  <a:srgbClr val="0000FF"/>
                </a:solidFill>
                <a:latin typeface="黑体" pitchFamily="49" charset="-122"/>
                <a:ea typeface="黑体" pitchFamily="49" charset="-122"/>
              </a:rPr>
              <a:t>VCC=2.5V</a:t>
            </a:r>
          </a:p>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输出：</a:t>
            </a:r>
            <a:r>
              <a:rPr lang="en-US" altLang="zh-CN" sz="1600" dirty="0">
                <a:solidFill>
                  <a:srgbClr val="0000FF"/>
                </a:solidFill>
                <a:latin typeface="黑体" pitchFamily="49" charset="-122"/>
                <a:ea typeface="黑体" pitchFamily="49" charset="-122"/>
              </a:rPr>
              <a:t>VOH&gt;2.0V ,VOL &lt;0.2V;</a:t>
            </a:r>
          </a:p>
          <a:p>
            <a:pPr marL="0" marR="0" lvl="0" indent="0" algn="l" defTabSz="914400" rtl="0" eaLnBrk="0" fontAlgn="base" latinLnBrk="0" hangingPunct="0">
              <a:lnSpc>
                <a:spcPct val="100000"/>
              </a:lnSpc>
              <a:spcBef>
                <a:spcPct val="20000"/>
              </a:spcBef>
              <a:spcAft>
                <a:spcPct val="0"/>
              </a:spcAft>
              <a:buClrTx/>
              <a:buSzTx/>
              <a:buFontTx/>
              <a:buNone/>
              <a:tabLst/>
              <a:defRPr/>
            </a:pPr>
            <a:r>
              <a:rPr lang="en-US" altLang="zh-CN" sz="1600" dirty="0">
                <a:solidFill>
                  <a:srgbClr val="0000FF"/>
                </a:solidFill>
                <a:latin typeface="黑体" pitchFamily="49" charset="-122"/>
                <a:ea typeface="黑体" pitchFamily="49" charset="-122"/>
              </a:rPr>
              <a:t>TTL</a:t>
            </a:r>
            <a:r>
              <a:rPr lang="zh-CN" altLang="en-US" sz="1600" dirty="0">
                <a:solidFill>
                  <a:srgbClr val="0000FF"/>
                </a:solidFill>
                <a:latin typeface="黑体" pitchFamily="49" charset="-122"/>
                <a:ea typeface="黑体" pitchFamily="49" charset="-122"/>
              </a:rPr>
              <a:t>输入：</a:t>
            </a:r>
            <a:r>
              <a:rPr lang="en-US" altLang="zh-CN" sz="1600" dirty="0">
                <a:solidFill>
                  <a:srgbClr val="0000FF"/>
                </a:solidFill>
                <a:latin typeface="黑体" pitchFamily="49" charset="-122"/>
                <a:ea typeface="黑体" pitchFamily="49" charset="-122"/>
              </a:rPr>
              <a:t>VIH&gt;1.7V ,VIL &lt;0.7V;</a:t>
            </a:r>
            <a:endParaRPr lang="zh-CN" altLang="en-US" sz="1600" dirty="0">
              <a:solidFill>
                <a:srgbClr val="0000FF"/>
              </a:solidFill>
              <a:latin typeface="黑体" pitchFamily="49" charset="-122"/>
              <a:ea typeface="黑体" pitchFamily="49" charset="-122"/>
            </a:endParaRPr>
          </a:p>
        </p:txBody>
      </p:sp>
      <p:sp>
        <p:nvSpPr>
          <p:cNvPr id="10" name="标题 1">
            <a:extLst>
              <a:ext uri="{FF2B5EF4-FFF2-40B4-BE49-F238E27FC236}">
                <a16:creationId xmlns:a16="http://schemas.microsoft.com/office/drawing/2014/main" id="{2C04BC11-412F-4FD1-B16F-0118F6F4C8F5}"/>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数字逻辑电平标准简介</a:t>
            </a:r>
          </a:p>
        </p:txBody>
      </p:sp>
    </p:spTree>
    <p:extLst>
      <p:ext uri="{BB962C8B-B14F-4D97-AF65-F5344CB8AC3E}">
        <p14:creationId xmlns:p14="http://schemas.microsoft.com/office/powerpoint/2010/main" val="3400734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89DFBC-C6A7-4E1A-90FE-26E5F7A98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284984"/>
            <a:ext cx="3364379" cy="2051337"/>
          </a:xfrm>
          <a:prstGeom prst="rect">
            <a:avLst/>
          </a:prstGeom>
        </p:spPr>
      </p:pic>
      <p:sp>
        <p:nvSpPr>
          <p:cNvPr id="30" name="矩形 29">
            <a:extLst>
              <a:ext uri="{FF2B5EF4-FFF2-40B4-BE49-F238E27FC236}">
                <a16:creationId xmlns:a16="http://schemas.microsoft.com/office/drawing/2014/main" id="{2BFA8148-4BBF-4539-B3B9-456875D05919}"/>
              </a:ext>
            </a:extLst>
          </p:cNvPr>
          <p:cNvSpPr/>
          <p:nvPr/>
        </p:nvSpPr>
        <p:spPr>
          <a:xfrm>
            <a:off x="768781" y="1037927"/>
            <a:ext cx="2201244"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00FF"/>
                </a:solidFill>
                <a:latin typeface="黑体" pitchFamily="49" charset="-122"/>
                <a:ea typeface="黑体" pitchFamily="49" charset="-122"/>
              </a:rPr>
              <a:t>ECL</a:t>
            </a:r>
            <a:r>
              <a:rPr lang="zh-CN" altLang="en-US" sz="2400" dirty="0">
                <a:solidFill>
                  <a:srgbClr val="0000FF"/>
                </a:solidFill>
                <a:latin typeface="黑体" pitchFamily="49" charset="-122"/>
                <a:ea typeface="黑体" pitchFamily="49" charset="-122"/>
              </a:rPr>
              <a:t>和</a:t>
            </a:r>
            <a:r>
              <a:rPr lang="en-US" altLang="zh-CN" sz="2400" dirty="0">
                <a:solidFill>
                  <a:srgbClr val="0000FF"/>
                </a:solidFill>
                <a:latin typeface="黑体" pitchFamily="49" charset="-122"/>
                <a:ea typeface="黑体" pitchFamily="49" charset="-122"/>
              </a:rPr>
              <a:t>PECL</a:t>
            </a:r>
            <a:r>
              <a:rPr lang="zh-CN" altLang="en-US" sz="2400" dirty="0">
                <a:solidFill>
                  <a:srgbClr val="0000FF"/>
                </a:solidFill>
                <a:latin typeface="黑体" pitchFamily="49" charset="-122"/>
                <a:ea typeface="黑体" pitchFamily="49" charset="-122"/>
              </a:rPr>
              <a:t>电平</a:t>
            </a:r>
          </a:p>
        </p:txBody>
      </p:sp>
      <p:sp>
        <p:nvSpPr>
          <p:cNvPr id="21" name="Rectangle 3">
            <a:extLst>
              <a:ext uri="{FF2B5EF4-FFF2-40B4-BE49-F238E27FC236}">
                <a16:creationId xmlns:a16="http://schemas.microsoft.com/office/drawing/2014/main" id="{2C71A420-AFA4-4394-90DD-569B48409717}"/>
              </a:ext>
            </a:extLst>
          </p:cNvPr>
          <p:cNvSpPr>
            <a:spLocks noChangeArrowheads="1"/>
          </p:cNvSpPr>
          <p:nvPr/>
        </p:nvSpPr>
        <p:spPr bwMode="auto">
          <a:xfrm>
            <a:off x="735436" y="1673906"/>
            <a:ext cx="8085036" cy="963006"/>
          </a:xfrm>
          <a:prstGeom prst="rect">
            <a:avLst/>
          </a:prstGeom>
          <a:solidFill>
            <a:srgbClr val="FEE3D2"/>
          </a:solidFill>
          <a:ln>
            <a:noFill/>
          </a:ln>
        </p:spPr>
        <p:txBody>
          <a:bodyPr wrap="square">
            <a:no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zh-CN" altLang="en-US" sz="1600" dirty="0">
                <a:solidFill>
                  <a:srgbClr val="C00000"/>
                </a:solidFill>
                <a:latin typeface="黑体" pitchFamily="49" charset="-122"/>
                <a:ea typeface="黑体" pitchFamily="49" charset="-122"/>
              </a:rPr>
              <a:t>二者由来</a:t>
            </a:r>
            <a:r>
              <a:rPr kumimoji="0" lang="zh-CN" altLang="en-US" sz="16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rPr>
              <a:t>：</a:t>
            </a:r>
            <a:endParaRPr kumimoji="0" lang="en-US" altLang="zh-CN" sz="1600" b="1" i="0" u="none" strike="noStrike" kern="1200" cap="none" spc="0" normalizeH="0" baseline="0" noProof="0" dirty="0">
              <a:ln>
                <a:noFill/>
              </a:ln>
              <a:solidFill>
                <a:srgbClr val="C00000"/>
              </a:solidFill>
              <a:effectLst/>
              <a:uLnTx/>
              <a:uFillTx/>
              <a:latin typeface="黑体" pitchFamily="49" charset="-122"/>
              <a:ea typeface="黑体" pitchFamily="49" charset="-122"/>
              <a:cs typeface="+mn-cs"/>
            </a:endParaRPr>
          </a:p>
          <a:p>
            <a:pPr marL="285750" lvl="0" indent="-285750">
              <a:lnSpc>
                <a:spcPct val="150000"/>
              </a:lnSpc>
              <a:spcBef>
                <a:spcPct val="20000"/>
              </a:spcBef>
              <a:buFont typeface="Wingdings" pitchFamily="2" charset="2"/>
              <a:buChar char="l"/>
            </a:pPr>
            <a:r>
              <a:rPr lang="en-US" altLang="zh-CN" sz="1200" dirty="0">
                <a:solidFill>
                  <a:srgbClr val="0000FF"/>
                </a:solidFill>
              </a:rPr>
              <a:t>ECL</a:t>
            </a:r>
            <a:r>
              <a:rPr lang="zh-CN" altLang="en-US" sz="1200" dirty="0">
                <a:solidFill>
                  <a:srgbClr val="0000FF"/>
                </a:solidFill>
              </a:rPr>
              <a:t>即射极耦合逻辑（</a:t>
            </a:r>
            <a:r>
              <a:rPr lang="en-US" altLang="zh-CN" sz="1200" dirty="0">
                <a:solidFill>
                  <a:srgbClr val="0000FF"/>
                </a:solidFill>
              </a:rPr>
              <a:t>Emitter Coupled Logic</a:t>
            </a:r>
            <a:r>
              <a:rPr lang="zh-CN" altLang="en-US" sz="1200" dirty="0">
                <a:solidFill>
                  <a:srgbClr val="0000FF"/>
                </a:solidFill>
              </a:rPr>
              <a:t>）采用的是差分结构输出，并需要负电源供电。后来发展出</a:t>
            </a:r>
            <a:r>
              <a:rPr lang="en-US" altLang="zh-CN" sz="1200" dirty="0">
                <a:solidFill>
                  <a:srgbClr val="0000FF"/>
                </a:solidFill>
              </a:rPr>
              <a:t>PECL</a:t>
            </a:r>
            <a:r>
              <a:rPr lang="zh-CN" altLang="en-US" sz="1200" dirty="0">
                <a:solidFill>
                  <a:srgbClr val="0000FF"/>
                </a:solidFill>
              </a:rPr>
              <a:t>，即正电源射极耦合逻辑。基本原理就是利用晶体管工作在非饱和区来减小转换时间，大大提高转换速度。 </a:t>
            </a:r>
            <a:endParaRPr lang="zh-CN" altLang="en-US" sz="1200" dirty="0">
              <a:solidFill>
                <a:srgbClr val="0000FF"/>
              </a:solidFill>
              <a:latin typeface="黑体" pitchFamily="49" charset="-122"/>
              <a:ea typeface="黑体" pitchFamily="49" charset="-122"/>
            </a:endParaRPr>
          </a:p>
        </p:txBody>
      </p:sp>
      <p:sp>
        <p:nvSpPr>
          <p:cNvPr id="13" name="圆角矩形 1">
            <a:extLst>
              <a:ext uri="{FF2B5EF4-FFF2-40B4-BE49-F238E27FC236}">
                <a16:creationId xmlns:a16="http://schemas.microsoft.com/office/drawing/2014/main" id="{3CB6FCBA-3867-4FDE-B106-E23A4EA1B87B}"/>
              </a:ext>
            </a:extLst>
          </p:cNvPr>
          <p:cNvSpPr/>
          <p:nvPr/>
        </p:nvSpPr>
        <p:spPr>
          <a:xfrm>
            <a:off x="611561" y="3212976"/>
            <a:ext cx="3185468" cy="2304255"/>
          </a:xfrm>
          <a:prstGeom prst="roundRect">
            <a:avLst>
              <a:gd name="adj" fmla="val 582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
        <p:nvSpPr>
          <p:cNvPr id="7" name="矩形 6">
            <a:extLst>
              <a:ext uri="{FF2B5EF4-FFF2-40B4-BE49-F238E27FC236}">
                <a16:creationId xmlns:a16="http://schemas.microsoft.com/office/drawing/2014/main" id="{D86CAB06-8250-4E88-AD12-82447AB824AE}"/>
              </a:ext>
            </a:extLst>
          </p:cNvPr>
          <p:cNvSpPr/>
          <p:nvPr/>
        </p:nvSpPr>
        <p:spPr>
          <a:xfrm>
            <a:off x="735436" y="2712550"/>
            <a:ext cx="1931939" cy="369332"/>
          </a:xfrm>
          <a:prstGeom prst="rect">
            <a:avLst/>
          </a:prstGeom>
          <a:solidFill>
            <a:schemeClr val="accent1">
              <a:lumMod val="40000"/>
              <a:lumOff val="60000"/>
            </a:schemeClr>
          </a:solidFill>
        </p:spPr>
        <p:txBody>
          <a:bodyPr wrap="none">
            <a:spAutoFit/>
          </a:bodyPr>
          <a:lstStyle/>
          <a:p>
            <a:r>
              <a:rPr lang="en-US" altLang="zh-CN" sz="1800" dirty="0">
                <a:solidFill>
                  <a:srgbClr val="800000"/>
                </a:solidFill>
                <a:latin typeface="黑体" pitchFamily="49" charset="-122"/>
                <a:ea typeface="黑体" pitchFamily="49" charset="-122"/>
              </a:rPr>
              <a:t>PECL</a:t>
            </a:r>
            <a:r>
              <a:rPr lang="zh-CN" altLang="en-US" sz="1800" dirty="0">
                <a:solidFill>
                  <a:srgbClr val="800000"/>
                </a:solidFill>
                <a:latin typeface="黑体" pitchFamily="49" charset="-122"/>
                <a:ea typeface="黑体" pitchFamily="49" charset="-122"/>
              </a:rPr>
              <a:t>门电路结构 </a:t>
            </a:r>
          </a:p>
        </p:txBody>
      </p:sp>
      <p:sp>
        <p:nvSpPr>
          <p:cNvPr id="5" name="矩形 4">
            <a:extLst>
              <a:ext uri="{FF2B5EF4-FFF2-40B4-BE49-F238E27FC236}">
                <a16:creationId xmlns:a16="http://schemas.microsoft.com/office/drawing/2014/main" id="{F4FCA08B-198E-4B43-9821-89613219120E}"/>
              </a:ext>
            </a:extLst>
          </p:cNvPr>
          <p:cNvSpPr/>
          <p:nvPr/>
        </p:nvSpPr>
        <p:spPr>
          <a:xfrm>
            <a:off x="505660" y="5703638"/>
            <a:ext cx="3634292" cy="646331"/>
          </a:xfrm>
          <a:prstGeom prst="rect">
            <a:avLst/>
          </a:prstGeom>
        </p:spPr>
        <p:txBody>
          <a:bodyPr wrap="square">
            <a:spAutoFit/>
          </a:bodyPr>
          <a:lstStyle/>
          <a:p>
            <a:pPr marL="171450" indent="-171450">
              <a:buFont typeface="Wingdings" panose="05000000000000000000" pitchFamily="2" charset="2"/>
              <a:buChar char="ü"/>
            </a:pPr>
            <a:r>
              <a:rPr lang="en-US" altLang="zh-CN" sz="1200" dirty="0">
                <a:solidFill>
                  <a:srgbClr val="FF0000"/>
                </a:solidFill>
              </a:rPr>
              <a:t>ECL</a:t>
            </a:r>
            <a:r>
              <a:rPr lang="zh-CN" altLang="en-US" sz="1200" dirty="0">
                <a:solidFill>
                  <a:srgbClr val="FF0000"/>
                </a:solidFill>
              </a:rPr>
              <a:t>的输出管始终有电流通过，非常有利于高速转换。输出阻抗几欧姆，输出电流</a:t>
            </a:r>
            <a:r>
              <a:rPr lang="en-US" altLang="zh-CN" sz="1200" dirty="0">
                <a:solidFill>
                  <a:srgbClr val="FF0000"/>
                </a:solidFill>
              </a:rPr>
              <a:t>10mA</a:t>
            </a:r>
            <a:r>
              <a:rPr lang="zh-CN" altLang="en-US" sz="1200" dirty="0">
                <a:solidFill>
                  <a:srgbClr val="FF0000"/>
                </a:solidFill>
              </a:rPr>
              <a:t>左右，驱动能力强。 </a:t>
            </a:r>
          </a:p>
        </p:txBody>
      </p:sp>
      <p:pic>
        <p:nvPicPr>
          <p:cNvPr id="10" name="图片 9">
            <a:extLst>
              <a:ext uri="{FF2B5EF4-FFF2-40B4-BE49-F238E27FC236}">
                <a16:creationId xmlns:a16="http://schemas.microsoft.com/office/drawing/2014/main" id="{2F043E73-8A39-4391-A34D-D51728766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2883909"/>
            <a:ext cx="2660526" cy="1656221"/>
          </a:xfrm>
          <a:prstGeom prst="rect">
            <a:avLst/>
          </a:prstGeom>
        </p:spPr>
      </p:pic>
      <p:pic>
        <p:nvPicPr>
          <p:cNvPr id="12" name="图片 11">
            <a:extLst>
              <a:ext uri="{FF2B5EF4-FFF2-40B4-BE49-F238E27FC236}">
                <a16:creationId xmlns:a16="http://schemas.microsoft.com/office/drawing/2014/main" id="{68AAACBF-513D-4A35-B161-12D13B6DA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992" y="4787127"/>
            <a:ext cx="4150334" cy="1562842"/>
          </a:xfrm>
          <a:prstGeom prst="rect">
            <a:avLst/>
          </a:prstGeom>
        </p:spPr>
      </p:pic>
      <p:sp>
        <p:nvSpPr>
          <p:cNvPr id="14" name="矩形 13">
            <a:extLst>
              <a:ext uri="{FF2B5EF4-FFF2-40B4-BE49-F238E27FC236}">
                <a16:creationId xmlns:a16="http://schemas.microsoft.com/office/drawing/2014/main" id="{275920DD-14BA-4E15-A56A-146CB652219A}"/>
              </a:ext>
            </a:extLst>
          </p:cNvPr>
          <p:cNvSpPr/>
          <p:nvPr/>
        </p:nvSpPr>
        <p:spPr>
          <a:xfrm>
            <a:off x="5240071" y="4495430"/>
            <a:ext cx="1923925" cy="276999"/>
          </a:xfrm>
          <a:prstGeom prst="rect">
            <a:avLst/>
          </a:prstGeom>
        </p:spPr>
        <p:txBody>
          <a:bodyPr wrap="none">
            <a:spAutoFit/>
          </a:bodyPr>
          <a:lstStyle/>
          <a:p>
            <a:r>
              <a:rPr lang="zh-CN" altLang="en-US" sz="1200" dirty="0">
                <a:solidFill>
                  <a:srgbClr val="FF0000"/>
                </a:solidFill>
              </a:rPr>
              <a:t>直流耦合，适用于短距离 </a:t>
            </a:r>
          </a:p>
        </p:txBody>
      </p:sp>
      <p:sp>
        <p:nvSpPr>
          <p:cNvPr id="24" name="矩形 23">
            <a:extLst>
              <a:ext uri="{FF2B5EF4-FFF2-40B4-BE49-F238E27FC236}">
                <a16:creationId xmlns:a16="http://schemas.microsoft.com/office/drawing/2014/main" id="{8EBAC56D-3A3F-44C4-AAD9-2095AEAEA6D5}"/>
              </a:ext>
            </a:extLst>
          </p:cNvPr>
          <p:cNvSpPr/>
          <p:nvPr/>
        </p:nvSpPr>
        <p:spPr>
          <a:xfrm>
            <a:off x="5228332" y="6245450"/>
            <a:ext cx="2077813" cy="276999"/>
          </a:xfrm>
          <a:prstGeom prst="rect">
            <a:avLst/>
          </a:prstGeom>
        </p:spPr>
        <p:txBody>
          <a:bodyPr wrap="none">
            <a:spAutoFit/>
          </a:bodyPr>
          <a:lstStyle/>
          <a:p>
            <a:r>
              <a:rPr lang="zh-CN" altLang="en-US" sz="1200" dirty="0">
                <a:solidFill>
                  <a:srgbClr val="FF0000"/>
                </a:solidFill>
              </a:rPr>
              <a:t>交流耦合，适用于较长距离 </a:t>
            </a:r>
          </a:p>
        </p:txBody>
      </p:sp>
      <p:sp>
        <p:nvSpPr>
          <p:cNvPr id="25" name="矩形 24">
            <a:extLst>
              <a:ext uri="{FF2B5EF4-FFF2-40B4-BE49-F238E27FC236}">
                <a16:creationId xmlns:a16="http://schemas.microsoft.com/office/drawing/2014/main" id="{F9C40454-EB32-4E9F-8155-8B5F6846B668}"/>
              </a:ext>
            </a:extLst>
          </p:cNvPr>
          <p:cNvSpPr/>
          <p:nvPr/>
        </p:nvSpPr>
        <p:spPr>
          <a:xfrm>
            <a:off x="4142940" y="2711429"/>
            <a:ext cx="2047355" cy="369332"/>
          </a:xfrm>
          <a:prstGeom prst="rect">
            <a:avLst/>
          </a:prstGeom>
          <a:solidFill>
            <a:schemeClr val="accent1">
              <a:lumMod val="40000"/>
              <a:lumOff val="60000"/>
            </a:schemeClr>
          </a:solidFill>
        </p:spPr>
        <p:txBody>
          <a:bodyPr wrap="none">
            <a:spAutoFit/>
          </a:bodyPr>
          <a:lstStyle/>
          <a:p>
            <a:r>
              <a:rPr lang="en-US" altLang="zh-CN" sz="1800" dirty="0">
                <a:solidFill>
                  <a:srgbClr val="800000"/>
                </a:solidFill>
                <a:latin typeface="黑体" pitchFamily="49" charset="-122"/>
                <a:ea typeface="黑体" pitchFamily="49" charset="-122"/>
              </a:rPr>
              <a:t>PECL</a:t>
            </a:r>
            <a:r>
              <a:rPr lang="zh-CN" altLang="en-US" sz="1800" dirty="0">
                <a:solidFill>
                  <a:srgbClr val="800000"/>
                </a:solidFill>
                <a:latin typeface="黑体" pitchFamily="49" charset="-122"/>
                <a:ea typeface="黑体" pitchFamily="49" charset="-122"/>
              </a:rPr>
              <a:t>接口连接方式</a:t>
            </a:r>
          </a:p>
        </p:txBody>
      </p:sp>
      <p:cxnSp>
        <p:nvCxnSpPr>
          <p:cNvPr id="26" name="直接连接符 25">
            <a:extLst>
              <a:ext uri="{FF2B5EF4-FFF2-40B4-BE49-F238E27FC236}">
                <a16:creationId xmlns:a16="http://schemas.microsoft.com/office/drawing/2014/main" id="{C45A5B5E-9C2C-44AE-9DEE-274FE2CB8013}"/>
              </a:ext>
            </a:extLst>
          </p:cNvPr>
          <p:cNvCxnSpPr>
            <a:cxnSpLocks/>
          </p:cNvCxnSpPr>
          <p:nvPr/>
        </p:nvCxnSpPr>
        <p:spPr>
          <a:xfrm flipV="1">
            <a:off x="4139952" y="2711429"/>
            <a:ext cx="0" cy="381102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5DD724A0-65D9-4508-BC00-83390F161104}"/>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数字逻辑电平标准简介</a:t>
            </a:r>
          </a:p>
        </p:txBody>
      </p:sp>
    </p:spTree>
    <p:extLst>
      <p:ext uri="{BB962C8B-B14F-4D97-AF65-F5344CB8AC3E}">
        <p14:creationId xmlns:p14="http://schemas.microsoft.com/office/powerpoint/2010/main" val="1752018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768781" y="1037927"/>
            <a:ext cx="2201244"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00FF"/>
                </a:solidFill>
                <a:latin typeface="黑体" pitchFamily="49" charset="-122"/>
                <a:ea typeface="黑体" pitchFamily="49" charset="-122"/>
              </a:rPr>
              <a:t>ECL</a:t>
            </a:r>
            <a:r>
              <a:rPr lang="zh-CN" altLang="en-US" sz="2400" dirty="0">
                <a:solidFill>
                  <a:srgbClr val="0000FF"/>
                </a:solidFill>
                <a:latin typeface="黑体" pitchFamily="49" charset="-122"/>
                <a:ea typeface="黑体" pitchFamily="49" charset="-122"/>
              </a:rPr>
              <a:t>和</a:t>
            </a:r>
            <a:r>
              <a:rPr lang="en-US" altLang="zh-CN" sz="2400" dirty="0">
                <a:solidFill>
                  <a:srgbClr val="0000FF"/>
                </a:solidFill>
                <a:latin typeface="黑体" pitchFamily="49" charset="-122"/>
                <a:ea typeface="黑体" pitchFamily="49" charset="-122"/>
              </a:rPr>
              <a:t>PECL</a:t>
            </a:r>
            <a:r>
              <a:rPr lang="zh-CN" altLang="en-US" sz="2400" dirty="0">
                <a:solidFill>
                  <a:srgbClr val="0000FF"/>
                </a:solidFill>
                <a:latin typeface="黑体" pitchFamily="49" charset="-122"/>
                <a:ea typeface="黑体" pitchFamily="49" charset="-122"/>
              </a:rPr>
              <a:t>电平</a:t>
            </a:r>
          </a:p>
        </p:txBody>
      </p:sp>
      <p:pic>
        <p:nvPicPr>
          <p:cNvPr id="3" name="图片 2">
            <a:extLst>
              <a:ext uri="{FF2B5EF4-FFF2-40B4-BE49-F238E27FC236}">
                <a16:creationId xmlns:a16="http://schemas.microsoft.com/office/drawing/2014/main" id="{8AED4DA7-3666-4372-B3C4-6CFF372C5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781" y="1772816"/>
            <a:ext cx="6339752" cy="1872208"/>
          </a:xfrm>
          <a:prstGeom prst="rect">
            <a:avLst/>
          </a:prstGeom>
        </p:spPr>
      </p:pic>
      <p:sp>
        <p:nvSpPr>
          <p:cNvPr id="5" name="标题 1">
            <a:extLst>
              <a:ext uri="{FF2B5EF4-FFF2-40B4-BE49-F238E27FC236}">
                <a16:creationId xmlns:a16="http://schemas.microsoft.com/office/drawing/2014/main" id="{9A25A053-B331-4FD1-B6E7-F709514189BA}"/>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数字逻辑电平标准简介</a:t>
            </a:r>
          </a:p>
        </p:txBody>
      </p:sp>
    </p:spTree>
    <p:extLst>
      <p:ext uri="{BB962C8B-B14F-4D97-AF65-F5344CB8AC3E}">
        <p14:creationId xmlns:p14="http://schemas.microsoft.com/office/powerpoint/2010/main" val="2770985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735436" y="1025834"/>
            <a:ext cx="1425390"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00FF"/>
                </a:solidFill>
                <a:latin typeface="黑体" pitchFamily="49" charset="-122"/>
                <a:ea typeface="黑体" pitchFamily="49" charset="-122"/>
              </a:rPr>
              <a:t>LVDS</a:t>
            </a:r>
            <a:r>
              <a:rPr lang="zh-CN" altLang="en-US" sz="2400" dirty="0">
                <a:solidFill>
                  <a:srgbClr val="0000FF"/>
                </a:solidFill>
                <a:latin typeface="黑体" pitchFamily="49" charset="-122"/>
                <a:ea typeface="黑体" pitchFamily="49" charset="-122"/>
              </a:rPr>
              <a:t>电平</a:t>
            </a:r>
          </a:p>
        </p:txBody>
      </p:sp>
      <p:sp>
        <p:nvSpPr>
          <p:cNvPr id="21" name="Rectangle 3">
            <a:extLst>
              <a:ext uri="{FF2B5EF4-FFF2-40B4-BE49-F238E27FC236}">
                <a16:creationId xmlns:a16="http://schemas.microsoft.com/office/drawing/2014/main" id="{2C71A420-AFA4-4394-90DD-569B48409717}"/>
              </a:ext>
            </a:extLst>
          </p:cNvPr>
          <p:cNvSpPr>
            <a:spLocks noChangeArrowheads="1"/>
          </p:cNvSpPr>
          <p:nvPr/>
        </p:nvSpPr>
        <p:spPr bwMode="auto">
          <a:xfrm>
            <a:off x="735436" y="1673906"/>
            <a:ext cx="8085036" cy="673248"/>
          </a:xfrm>
          <a:prstGeom prst="rect">
            <a:avLst/>
          </a:prstGeom>
          <a:solidFill>
            <a:srgbClr val="FEE3D2"/>
          </a:solidFill>
          <a:ln>
            <a:noFill/>
          </a:ln>
        </p:spPr>
        <p:txBody>
          <a:bodyPr wrap="square">
            <a:noAutofit/>
          </a:bodyPr>
          <a:lstStyle/>
          <a:p>
            <a:pPr marL="285750" lvl="0" indent="-285750">
              <a:lnSpc>
                <a:spcPct val="150000"/>
              </a:lnSpc>
              <a:spcBef>
                <a:spcPct val="20000"/>
              </a:spcBef>
              <a:buFont typeface="Wingdings" pitchFamily="2" charset="2"/>
              <a:buChar char="l"/>
            </a:pPr>
            <a:r>
              <a:rPr lang="en-US" altLang="zh-CN" sz="1200" dirty="0">
                <a:solidFill>
                  <a:srgbClr val="0000FF"/>
                </a:solidFill>
              </a:rPr>
              <a:t>LVDS</a:t>
            </a:r>
            <a:r>
              <a:rPr lang="zh-CN" altLang="en-US" sz="1200" dirty="0">
                <a:solidFill>
                  <a:srgbClr val="0000FF"/>
                </a:solidFill>
              </a:rPr>
              <a:t>即</a:t>
            </a:r>
            <a:r>
              <a:rPr lang="en-US" altLang="zh-CN" sz="1200" dirty="0">
                <a:solidFill>
                  <a:srgbClr val="0000FF"/>
                </a:solidFill>
              </a:rPr>
              <a:t>Low-Voltage Differential Signaling</a:t>
            </a:r>
            <a:r>
              <a:rPr lang="zh-CN" altLang="en-US" sz="1200" dirty="0">
                <a:solidFill>
                  <a:srgbClr val="0000FF"/>
                </a:solidFill>
              </a:rPr>
              <a:t>，是一种利用低压差分信号传输高速信号的电平标准。特点是：低压，低功耗，噪声抑制能力强。</a:t>
            </a:r>
            <a:endParaRPr lang="zh-CN" altLang="en-US" sz="1200" dirty="0">
              <a:solidFill>
                <a:srgbClr val="0000FF"/>
              </a:solidFill>
              <a:latin typeface="黑体" pitchFamily="49" charset="-122"/>
              <a:ea typeface="黑体" pitchFamily="49" charset="-122"/>
            </a:endParaRPr>
          </a:p>
        </p:txBody>
      </p:sp>
      <p:sp>
        <p:nvSpPr>
          <p:cNvPr id="7" name="矩形 6">
            <a:extLst>
              <a:ext uri="{FF2B5EF4-FFF2-40B4-BE49-F238E27FC236}">
                <a16:creationId xmlns:a16="http://schemas.microsoft.com/office/drawing/2014/main" id="{D86CAB06-8250-4E88-AD12-82447AB824AE}"/>
              </a:ext>
            </a:extLst>
          </p:cNvPr>
          <p:cNvSpPr/>
          <p:nvPr/>
        </p:nvSpPr>
        <p:spPr>
          <a:xfrm>
            <a:off x="735436" y="2407049"/>
            <a:ext cx="1699504" cy="369332"/>
          </a:xfrm>
          <a:prstGeom prst="rect">
            <a:avLst/>
          </a:prstGeom>
          <a:solidFill>
            <a:schemeClr val="accent1">
              <a:lumMod val="40000"/>
              <a:lumOff val="60000"/>
            </a:schemeClr>
          </a:solidFill>
        </p:spPr>
        <p:txBody>
          <a:bodyPr wrap="none">
            <a:spAutoFit/>
          </a:bodyPr>
          <a:lstStyle/>
          <a:p>
            <a:r>
              <a:rPr lang="en-US" altLang="zh-CN" sz="1800" dirty="0">
                <a:solidFill>
                  <a:srgbClr val="800000"/>
                </a:solidFill>
                <a:latin typeface="黑体" pitchFamily="49" charset="-122"/>
                <a:ea typeface="黑体" pitchFamily="49" charset="-122"/>
              </a:rPr>
              <a:t>LVDS</a:t>
            </a:r>
            <a:r>
              <a:rPr lang="zh-CN" altLang="en-US" sz="1800" dirty="0">
                <a:solidFill>
                  <a:srgbClr val="800000"/>
                </a:solidFill>
                <a:latin typeface="黑体" pitchFamily="49" charset="-122"/>
                <a:ea typeface="黑体" pitchFamily="49" charset="-122"/>
              </a:rPr>
              <a:t>电路结构 </a:t>
            </a:r>
          </a:p>
        </p:txBody>
      </p:sp>
      <p:pic>
        <p:nvPicPr>
          <p:cNvPr id="3" name="图片 2">
            <a:extLst>
              <a:ext uri="{FF2B5EF4-FFF2-40B4-BE49-F238E27FC236}">
                <a16:creationId xmlns:a16="http://schemas.microsoft.com/office/drawing/2014/main" id="{3115B6E7-D686-4186-A4BE-F17AD45D1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785" y="2347154"/>
            <a:ext cx="5335599" cy="2742831"/>
          </a:xfrm>
          <a:prstGeom prst="rect">
            <a:avLst/>
          </a:prstGeom>
        </p:spPr>
      </p:pic>
      <p:pic>
        <p:nvPicPr>
          <p:cNvPr id="8" name="图片 7">
            <a:extLst>
              <a:ext uri="{FF2B5EF4-FFF2-40B4-BE49-F238E27FC236}">
                <a16:creationId xmlns:a16="http://schemas.microsoft.com/office/drawing/2014/main" id="{AF9990B7-9028-496B-85D0-796B51A03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818" y="5034570"/>
            <a:ext cx="6096000" cy="1457325"/>
          </a:xfrm>
          <a:prstGeom prst="rect">
            <a:avLst/>
          </a:prstGeom>
        </p:spPr>
      </p:pic>
      <p:sp>
        <p:nvSpPr>
          <p:cNvPr id="9" name="Rectangle 3">
            <a:extLst>
              <a:ext uri="{FF2B5EF4-FFF2-40B4-BE49-F238E27FC236}">
                <a16:creationId xmlns:a16="http://schemas.microsoft.com/office/drawing/2014/main" id="{F00961F2-D378-432B-8177-226D8A6C5156}"/>
              </a:ext>
            </a:extLst>
          </p:cNvPr>
          <p:cNvSpPr>
            <a:spLocks noChangeArrowheads="1"/>
          </p:cNvSpPr>
          <p:nvPr/>
        </p:nvSpPr>
        <p:spPr bwMode="auto">
          <a:xfrm>
            <a:off x="735436" y="2992286"/>
            <a:ext cx="2244004" cy="2042284"/>
          </a:xfrm>
          <a:prstGeom prst="rect">
            <a:avLst/>
          </a:prstGeom>
          <a:solidFill>
            <a:schemeClr val="tx2">
              <a:lumMod val="20000"/>
              <a:lumOff val="80000"/>
            </a:schemeClr>
          </a:solidFill>
          <a:ln>
            <a:noFill/>
          </a:ln>
        </p:spPr>
        <p:txBody>
          <a:bodyPr wrap="square">
            <a:noAutofit/>
          </a:bodyPr>
          <a:lstStyle/>
          <a:p>
            <a:pPr marL="285750" lvl="0" indent="-285750">
              <a:lnSpc>
                <a:spcPct val="150000"/>
              </a:lnSpc>
              <a:spcBef>
                <a:spcPct val="20000"/>
              </a:spcBef>
              <a:buFont typeface="Wingdings" panose="05000000000000000000" pitchFamily="2" charset="2"/>
              <a:buChar char="ü"/>
            </a:pPr>
            <a:r>
              <a:rPr lang="en-US" altLang="zh-CN" sz="1200" dirty="0">
                <a:solidFill>
                  <a:srgbClr val="0000FF"/>
                </a:solidFill>
              </a:rPr>
              <a:t>LVDS</a:t>
            </a:r>
            <a:r>
              <a:rPr lang="zh-CN" altLang="en-US" sz="1200" dirty="0">
                <a:solidFill>
                  <a:srgbClr val="0000FF"/>
                </a:solidFill>
              </a:rPr>
              <a:t>是一种低摆幅的差分信号技术，它使得信号能在差分</a:t>
            </a:r>
            <a:r>
              <a:rPr lang="en-US" altLang="zh-CN" sz="1200" dirty="0">
                <a:solidFill>
                  <a:srgbClr val="0000FF"/>
                </a:solidFill>
              </a:rPr>
              <a:t>PCB</a:t>
            </a:r>
            <a:r>
              <a:rPr lang="zh-CN" altLang="en-US" sz="1200" dirty="0">
                <a:solidFill>
                  <a:srgbClr val="0000FF"/>
                </a:solidFill>
              </a:rPr>
              <a:t>线对或平衡电缆上以几百</a:t>
            </a:r>
            <a:r>
              <a:rPr lang="en-US" altLang="zh-CN" sz="1200" dirty="0">
                <a:solidFill>
                  <a:srgbClr val="0000FF"/>
                </a:solidFill>
              </a:rPr>
              <a:t>Mbps</a:t>
            </a:r>
            <a:r>
              <a:rPr lang="zh-CN" altLang="en-US" sz="1200" dirty="0">
                <a:solidFill>
                  <a:srgbClr val="0000FF"/>
                </a:solidFill>
              </a:rPr>
              <a:t>的速率传输，其低压幅和低电流驱动输出实现了低噪声和低功耗。</a:t>
            </a:r>
            <a:endParaRPr lang="zh-CN" altLang="en-US" sz="1200" dirty="0">
              <a:solidFill>
                <a:srgbClr val="0000FF"/>
              </a:solidFill>
              <a:latin typeface="黑体" pitchFamily="49" charset="-122"/>
              <a:ea typeface="黑体" pitchFamily="49" charset="-122"/>
            </a:endParaRPr>
          </a:p>
        </p:txBody>
      </p:sp>
      <p:sp>
        <p:nvSpPr>
          <p:cNvPr id="10" name="标题 1">
            <a:extLst>
              <a:ext uri="{FF2B5EF4-FFF2-40B4-BE49-F238E27FC236}">
                <a16:creationId xmlns:a16="http://schemas.microsoft.com/office/drawing/2014/main" id="{884319E6-C9B8-482A-89B9-518E2D780B09}"/>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数字逻辑电平标准简介</a:t>
            </a:r>
          </a:p>
        </p:txBody>
      </p:sp>
    </p:spTree>
    <p:extLst>
      <p:ext uri="{BB962C8B-B14F-4D97-AF65-F5344CB8AC3E}">
        <p14:creationId xmlns:p14="http://schemas.microsoft.com/office/powerpoint/2010/main" val="3637827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课程定位</a:t>
            </a:r>
            <a:endParaRPr lang="zh-CN" altLang="en-US" dirty="0">
              <a:solidFill>
                <a:schemeClr val="bg1"/>
              </a:solidFill>
            </a:endParaRPr>
          </a:p>
        </p:txBody>
      </p:sp>
      <p:sp>
        <p:nvSpPr>
          <p:cNvPr id="7" name="圆角矩形 1">
            <a:extLst>
              <a:ext uri="{FF2B5EF4-FFF2-40B4-BE49-F238E27FC236}">
                <a16:creationId xmlns:a16="http://schemas.microsoft.com/office/drawing/2014/main" id="{13F8F468-76B7-4FBE-BB98-D0BBF763F41A}"/>
              </a:ext>
            </a:extLst>
          </p:cNvPr>
          <p:cNvSpPr/>
          <p:nvPr/>
        </p:nvSpPr>
        <p:spPr>
          <a:xfrm>
            <a:off x="1029915" y="5780286"/>
            <a:ext cx="4752528" cy="576064"/>
          </a:xfrm>
          <a:prstGeom prst="roundRect">
            <a:avLst/>
          </a:prstGeom>
          <a:solidFill>
            <a:schemeClr val="bg1"/>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Wingdings" panose="05000000000000000000" pitchFamily="2" charset="2"/>
              <a:buChar char="Ø"/>
            </a:pPr>
            <a:r>
              <a:rPr lang="zh-CN" altLang="en-US" sz="1800" dirty="0">
                <a:solidFill>
                  <a:srgbClr val="FF0000"/>
                </a:solidFill>
              </a:rPr>
              <a:t>本讲在电子产品开发制造过程中的位置。</a:t>
            </a:r>
          </a:p>
        </p:txBody>
      </p:sp>
      <p:pic>
        <p:nvPicPr>
          <p:cNvPr id="6" name="图片 5">
            <a:extLst>
              <a:ext uri="{FF2B5EF4-FFF2-40B4-BE49-F238E27FC236}">
                <a16:creationId xmlns:a16="http://schemas.microsoft.com/office/drawing/2014/main" id="{40EA115E-F410-45CA-9B0C-4EC981DEB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5192424"/>
            <a:ext cx="930865" cy="538095"/>
          </a:xfrm>
          <a:prstGeom prst="rect">
            <a:avLst/>
          </a:prstGeom>
        </p:spPr>
      </p:pic>
      <p:sp>
        <p:nvSpPr>
          <p:cNvPr id="10" name="圆角矩形 1">
            <a:extLst>
              <a:ext uri="{FF2B5EF4-FFF2-40B4-BE49-F238E27FC236}">
                <a16:creationId xmlns:a16="http://schemas.microsoft.com/office/drawing/2014/main" id="{DE497B73-5E1D-4F6D-9B1B-63D9CDFFD8A5}"/>
              </a:ext>
            </a:extLst>
          </p:cNvPr>
          <p:cNvSpPr/>
          <p:nvPr/>
        </p:nvSpPr>
        <p:spPr>
          <a:xfrm>
            <a:off x="536617" y="1755796"/>
            <a:ext cx="432048" cy="3346408"/>
          </a:xfrm>
          <a:prstGeom prst="roundRec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800" dirty="0">
                <a:solidFill>
                  <a:srgbClr val="C04C04"/>
                </a:solidFill>
              </a:rPr>
              <a:t>开始管中窥豹之旅</a:t>
            </a:r>
          </a:p>
        </p:txBody>
      </p:sp>
      <p:pic>
        <p:nvPicPr>
          <p:cNvPr id="3" name="图片 2">
            <a:extLst>
              <a:ext uri="{FF2B5EF4-FFF2-40B4-BE49-F238E27FC236}">
                <a16:creationId xmlns:a16="http://schemas.microsoft.com/office/drawing/2014/main" id="{15E75465-00D7-48D0-92DE-A74072A40AC9}"/>
              </a:ext>
            </a:extLst>
          </p:cNvPr>
          <p:cNvPicPr>
            <a:picLocks noChangeAspect="1"/>
          </p:cNvPicPr>
          <p:nvPr/>
        </p:nvPicPr>
        <p:blipFill>
          <a:blip r:embed="rId3"/>
          <a:stretch>
            <a:fillRect/>
          </a:stretch>
        </p:blipFill>
        <p:spPr>
          <a:xfrm>
            <a:off x="1259633" y="922272"/>
            <a:ext cx="6624736" cy="4539200"/>
          </a:xfrm>
          <a:prstGeom prst="rect">
            <a:avLst/>
          </a:prstGeom>
        </p:spPr>
      </p:pic>
    </p:spTree>
    <p:extLst>
      <p:ext uri="{BB962C8B-B14F-4D97-AF65-F5344CB8AC3E}">
        <p14:creationId xmlns:p14="http://schemas.microsoft.com/office/powerpoint/2010/main" val="542674277"/>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539552" y="1196752"/>
            <a:ext cx="2255746" cy="338554"/>
          </a:xfrm>
          <a:prstGeom prst="rect">
            <a:avLst/>
          </a:prstGeom>
          <a:solidFill>
            <a:schemeClr val="tx2">
              <a:lumMod val="20000"/>
              <a:lumOff val="80000"/>
            </a:schemeClr>
          </a:solidFill>
          <a:ln>
            <a:noFill/>
          </a:ln>
        </p:spPr>
        <p:txBody>
          <a:bodyPr wrap="none">
            <a:spAutoFit/>
          </a:bodyPr>
          <a:lstStyle/>
          <a:p>
            <a:pPr algn="ctr" eaLnBrk="1" hangingPunct="1"/>
            <a:r>
              <a:rPr lang="en-US" altLang="zh-CN" sz="1600" dirty="0">
                <a:solidFill>
                  <a:srgbClr val="0000FF"/>
                </a:solidFill>
                <a:latin typeface="黑体" pitchFamily="49" charset="-122"/>
                <a:ea typeface="黑体" pitchFamily="49" charset="-122"/>
              </a:rPr>
              <a:t>LVDS</a:t>
            </a:r>
            <a:r>
              <a:rPr lang="zh-CN" altLang="en-US" sz="1600" dirty="0">
                <a:solidFill>
                  <a:srgbClr val="0000FF"/>
                </a:solidFill>
                <a:latin typeface="黑体" pitchFamily="49" charset="-122"/>
                <a:ea typeface="黑体" pitchFamily="49" charset="-122"/>
              </a:rPr>
              <a:t>电平输入输出规格</a:t>
            </a:r>
          </a:p>
        </p:txBody>
      </p:sp>
      <p:graphicFrame>
        <p:nvGraphicFramePr>
          <p:cNvPr id="7" name="表格 6">
            <a:extLst>
              <a:ext uri="{FF2B5EF4-FFF2-40B4-BE49-F238E27FC236}">
                <a16:creationId xmlns:a16="http://schemas.microsoft.com/office/drawing/2014/main" id="{B066E6BD-D032-49F3-A298-9CD511DBD4B6}"/>
              </a:ext>
            </a:extLst>
          </p:cNvPr>
          <p:cNvGraphicFramePr>
            <a:graphicFrameLocks noGrp="1"/>
          </p:cNvGraphicFramePr>
          <p:nvPr>
            <p:extLst>
              <p:ext uri="{D42A27DB-BD31-4B8C-83A1-F6EECF244321}">
                <p14:modId xmlns:p14="http://schemas.microsoft.com/office/powerpoint/2010/main" val="4243838784"/>
              </p:ext>
            </p:extLst>
          </p:nvPr>
        </p:nvGraphicFramePr>
        <p:xfrm>
          <a:off x="539552" y="1628800"/>
          <a:ext cx="8229599" cy="1943100"/>
        </p:xfrm>
        <a:graphic>
          <a:graphicData uri="http://schemas.openxmlformats.org/drawingml/2006/table">
            <a:tbl>
              <a:tblPr firstRow="1" firstCol="1" bandRow="1">
                <a:tableStyleId>{5C22544A-7EE6-4342-B048-85BDC9FD1C3A}</a:tableStyleId>
              </a:tblPr>
              <a:tblGrid>
                <a:gridCol w="1175657">
                  <a:extLst>
                    <a:ext uri="{9D8B030D-6E8A-4147-A177-3AD203B41FA5}">
                      <a16:colId xmlns:a16="http://schemas.microsoft.com/office/drawing/2014/main" val="2924440053"/>
                    </a:ext>
                  </a:extLst>
                </a:gridCol>
                <a:gridCol w="1175657">
                  <a:extLst>
                    <a:ext uri="{9D8B030D-6E8A-4147-A177-3AD203B41FA5}">
                      <a16:colId xmlns:a16="http://schemas.microsoft.com/office/drawing/2014/main" val="1710125444"/>
                    </a:ext>
                  </a:extLst>
                </a:gridCol>
                <a:gridCol w="1175657">
                  <a:extLst>
                    <a:ext uri="{9D8B030D-6E8A-4147-A177-3AD203B41FA5}">
                      <a16:colId xmlns:a16="http://schemas.microsoft.com/office/drawing/2014/main" val="4264016228"/>
                    </a:ext>
                  </a:extLst>
                </a:gridCol>
                <a:gridCol w="1175657">
                  <a:extLst>
                    <a:ext uri="{9D8B030D-6E8A-4147-A177-3AD203B41FA5}">
                      <a16:colId xmlns:a16="http://schemas.microsoft.com/office/drawing/2014/main" val="1362174235"/>
                    </a:ext>
                  </a:extLst>
                </a:gridCol>
                <a:gridCol w="1175657">
                  <a:extLst>
                    <a:ext uri="{9D8B030D-6E8A-4147-A177-3AD203B41FA5}">
                      <a16:colId xmlns:a16="http://schemas.microsoft.com/office/drawing/2014/main" val="3248779219"/>
                    </a:ext>
                  </a:extLst>
                </a:gridCol>
                <a:gridCol w="1175657">
                  <a:extLst>
                    <a:ext uri="{9D8B030D-6E8A-4147-A177-3AD203B41FA5}">
                      <a16:colId xmlns:a16="http://schemas.microsoft.com/office/drawing/2014/main" val="999172704"/>
                    </a:ext>
                  </a:extLst>
                </a:gridCol>
                <a:gridCol w="1175657">
                  <a:extLst>
                    <a:ext uri="{9D8B030D-6E8A-4147-A177-3AD203B41FA5}">
                      <a16:colId xmlns:a16="http://schemas.microsoft.com/office/drawing/2014/main" val="2316011626"/>
                    </a:ext>
                  </a:extLst>
                </a:gridCol>
              </a:tblGrid>
              <a:tr h="0">
                <a:tc>
                  <a:txBody>
                    <a:bodyPr/>
                    <a:lstStyle/>
                    <a:p>
                      <a:pPr algn="ctr">
                        <a:spcAft>
                          <a:spcPts val="0"/>
                        </a:spcAft>
                      </a:pPr>
                      <a:r>
                        <a:rPr lang="zh-CN" sz="750" kern="100">
                          <a:effectLst/>
                        </a:rPr>
                        <a:t>参数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符号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条件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最小值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典型值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最大值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单位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7100376"/>
                  </a:ext>
                </a:extLst>
              </a:tr>
              <a:tr h="0">
                <a:tc>
                  <a:txBody>
                    <a:bodyPr/>
                    <a:lstStyle/>
                    <a:p>
                      <a:pPr algn="ctr">
                        <a:spcAft>
                          <a:spcPts val="0"/>
                        </a:spcAft>
                      </a:pPr>
                      <a:r>
                        <a:rPr lang="zh-CN" sz="750" kern="100">
                          <a:effectLst/>
                        </a:rPr>
                        <a:t>输出高电压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V</a:t>
                      </a:r>
                      <a:r>
                        <a:rPr lang="en-US" sz="750" kern="100" baseline="-25000">
                          <a:effectLst/>
                        </a:rPr>
                        <a:t>OH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1.475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8053805"/>
                  </a:ext>
                </a:extLst>
              </a:tr>
              <a:tr h="0">
                <a:tc>
                  <a:txBody>
                    <a:bodyPr/>
                    <a:lstStyle/>
                    <a:p>
                      <a:pPr algn="ctr">
                        <a:spcAft>
                          <a:spcPts val="0"/>
                        </a:spcAft>
                      </a:pPr>
                      <a:r>
                        <a:rPr lang="zh-CN" sz="750" kern="100">
                          <a:effectLst/>
                        </a:rPr>
                        <a:t>输出低电压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V</a:t>
                      </a:r>
                      <a:r>
                        <a:rPr lang="en-US" sz="750" kern="100" baseline="-25000">
                          <a:effectLst/>
                        </a:rPr>
                        <a:t>OL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0.925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8401123"/>
                  </a:ext>
                </a:extLst>
              </a:tr>
              <a:tr h="0">
                <a:tc>
                  <a:txBody>
                    <a:bodyPr/>
                    <a:lstStyle/>
                    <a:p>
                      <a:pPr algn="ctr">
                        <a:spcAft>
                          <a:spcPts val="0"/>
                        </a:spcAft>
                      </a:pPr>
                      <a:r>
                        <a:rPr lang="zh-CN" sz="750" kern="100">
                          <a:effectLst/>
                        </a:rPr>
                        <a:t>差分输出电压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|V</a:t>
                      </a:r>
                      <a:r>
                        <a:rPr lang="en-US" sz="750" kern="100" baseline="-25000">
                          <a:effectLst/>
                        </a:rPr>
                        <a:t>od</a:t>
                      </a:r>
                      <a:r>
                        <a:rPr lang="en-US" sz="7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250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400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mV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2610078"/>
                  </a:ext>
                </a:extLst>
              </a:tr>
              <a:tr h="0">
                <a:tc>
                  <a:txBody>
                    <a:bodyPr/>
                    <a:lstStyle/>
                    <a:p>
                      <a:pPr algn="ctr">
                        <a:spcAft>
                          <a:spcPts val="0"/>
                        </a:spcAft>
                      </a:pPr>
                      <a:r>
                        <a:rPr lang="zh-CN" sz="750" kern="100">
                          <a:effectLst/>
                        </a:rPr>
                        <a:t>互补状态下的差分输出电压变化幅度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Δ</a:t>
                      </a:r>
                      <a:r>
                        <a:rPr lang="en-US" sz="750" kern="100">
                          <a:effectLst/>
                        </a:rPr>
                        <a:t>|V</a:t>
                      </a:r>
                      <a:r>
                        <a:rPr lang="en-US" sz="750" kern="100" baseline="-25000">
                          <a:effectLst/>
                        </a:rPr>
                        <a:t>od</a:t>
                      </a:r>
                      <a:r>
                        <a:rPr lang="en-US" sz="7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mV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2987822"/>
                  </a:ext>
                </a:extLst>
              </a:tr>
              <a:tr h="0">
                <a:tc>
                  <a:txBody>
                    <a:bodyPr/>
                    <a:lstStyle/>
                    <a:p>
                      <a:pPr algn="ctr">
                        <a:spcAft>
                          <a:spcPts val="0"/>
                        </a:spcAft>
                      </a:pPr>
                      <a:r>
                        <a:rPr lang="zh-CN" sz="750" kern="100">
                          <a:effectLst/>
                        </a:rPr>
                        <a:t>输出失调电压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1.125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1.275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5886785"/>
                  </a:ext>
                </a:extLst>
              </a:tr>
              <a:tr h="0">
                <a:tc>
                  <a:txBody>
                    <a:bodyPr/>
                    <a:lstStyle/>
                    <a:p>
                      <a:pPr algn="ctr">
                        <a:spcAft>
                          <a:spcPts val="0"/>
                        </a:spcAft>
                      </a:pPr>
                      <a:r>
                        <a:rPr lang="zh-CN" sz="750" kern="100">
                          <a:effectLst/>
                        </a:rPr>
                        <a:t>互补状态下输出失调电压的变化幅度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Δ</a:t>
                      </a:r>
                      <a:r>
                        <a:rPr lang="en-US" sz="750" kern="100">
                          <a:effectLst/>
                        </a:rPr>
                        <a:t>|V</a:t>
                      </a:r>
                      <a:r>
                        <a:rPr lang="en-US" sz="750" kern="100" baseline="-25000">
                          <a:effectLst/>
                        </a:rPr>
                        <a:t>oe</a:t>
                      </a:r>
                      <a:r>
                        <a:rPr lang="en-US" sz="7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mV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00336552"/>
                  </a:ext>
                </a:extLst>
              </a:tr>
              <a:tr h="0">
                <a:tc>
                  <a:txBody>
                    <a:bodyPr/>
                    <a:lstStyle/>
                    <a:p>
                      <a:pPr algn="ctr">
                        <a:spcAft>
                          <a:spcPts val="0"/>
                        </a:spcAft>
                      </a:pPr>
                      <a:r>
                        <a:rPr lang="zh-CN" sz="750" kern="100">
                          <a:effectLst/>
                        </a:rPr>
                        <a:t>差分输出阻抗</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5757084"/>
                  </a:ext>
                </a:extLst>
              </a:tr>
              <a:tr h="0">
                <a:tc>
                  <a:txBody>
                    <a:bodyPr/>
                    <a:lstStyle/>
                    <a:p>
                      <a:pPr algn="ctr">
                        <a:spcAft>
                          <a:spcPts val="0"/>
                        </a:spcAft>
                      </a:pPr>
                      <a:r>
                        <a:rPr lang="zh-CN" sz="750" kern="100">
                          <a:effectLst/>
                        </a:rPr>
                        <a:t>输出电流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短接在一起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mA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8076217"/>
                  </a:ext>
                </a:extLst>
              </a:tr>
              <a:tr h="0">
                <a:tc>
                  <a:txBody>
                    <a:bodyPr/>
                    <a:lstStyle/>
                    <a:p>
                      <a:pPr algn="ctr">
                        <a:spcAft>
                          <a:spcPts val="0"/>
                        </a:spcAft>
                      </a:pPr>
                      <a:r>
                        <a:rPr lang="zh-CN" sz="750" kern="100">
                          <a:effectLst/>
                        </a:rPr>
                        <a:t>输出电流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短接至</a:t>
                      </a:r>
                      <a:r>
                        <a:rPr lang="en-US" sz="750" kern="100">
                          <a:effectLst/>
                        </a:rPr>
                        <a:t>GND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mA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642841"/>
                  </a:ext>
                </a:extLst>
              </a:tr>
              <a:tr h="0">
                <a:tc>
                  <a:txBody>
                    <a:bodyPr/>
                    <a:lstStyle/>
                    <a:p>
                      <a:pPr algn="ctr">
                        <a:spcAft>
                          <a:spcPts val="0"/>
                        </a:spcAft>
                      </a:pPr>
                      <a:r>
                        <a:rPr lang="zh-CN" sz="750" kern="100">
                          <a:effectLst/>
                        </a:rPr>
                        <a:t>输入电压范围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V</a:t>
                      </a:r>
                      <a:r>
                        <a:rPr lang="en-US" sz="750" kern="100" baseline="-25000">
                          <a:effectLst/>
                        </a:rPr>
                        <a:t>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2.4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65700785"/>
                  </a:ext>
                </a:extLst>
              </a:tr>
              <a:tr h="0">
                <a:tc>
                  <a:txBody>
                    <a:bodyPr/>
                    <a:lstStyle/>
                    <a:p>
                      <a:pPr algn="ctr">
                        <a:spcAft>
                          <a:spcPts val="0"/>
                        </a:spcAft>
                      </a:pPr>
                      <a:r>
                        <a:rPr lang="zh-CN" sz="750" kern="100">
                          <a:effectLst/>
                        </a:rPr>
                        <a:t>差分输入电压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|V</a:t>
                      </a:r>
                      <a:r>
                        <a:rPr lang="en-US" sz="750" kern="100" baseline="-25000">
                          <a:effectLst/>
                        </a:rPr>
                        <a:t>id</a:t>
                      </a:r>
                      <a:r>
                        <a:rPr lang="en-US" sz="7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100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mV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3908526"/>
                  </a:ext>
                </a:extLst>
              </a:tr>
              <a:tr h="0">
                <a:tc>
                  <a:txBody>
                    <a:bodyPr/>
                    <a:lstStyle/>
                    <a:p>
                      <a:pPr algn="ctr">
                        <a:spcAft>
                          <a:spcPts val="0"/>
                        </a:spcAft>
                      </a:pPr>
                      <a:r>
                        <a:rPr lang="zh-CN" sz="750" kern="100">
                          <a:effectLst/>
                        </a:rPr>
                        <a:t>输入共模电流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LVDS</a:t>
                      </a:r>
                      <a:r>
                        <a:rPr lang="zh-CN" sz="750" kern="100">
                          <a:effectLst/>
                        </a:rPr>
                        <a:t>输入</a:t>
                      </a:r>
                      <a:r>
                        <a:rPr lang="en-US" sz="750" kern="100">
                          <a:effectLst/>
                        </a:rPr>
                        <a:t>V</a:t>
                      </a:r>
                      <a:r>
                        <a:rPr lang="en-US" sz="750" kern="100" baseline="-25000">
                          <a:effectLst/>
                        </a:rPr>
                        <a:t>OS</a:t>
                      </a:r>
                      <a:r>
                        <a:rPr lang="en-US" sz="750" kern="100">
                          <a:effectLst/>
                        </a:rPr>
                        <a:t>=1.2V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350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a:effectLst/>
                        </a:rPr>
                        <a:t>μ</a:t>
                      </a:r>
                      <a:r>
                        <a:rPr lang="en-US" sz="750" kern="100">
                          <a:effectLst/>
                        </a:rPr>
                        <a:t>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04259043"/>
                  </a:ext>
                </a:extLst>
              </a:tr>
              <a:tr h="0">
                <a:tc>
                  <a:txBody>
                    <a:bodyPr/>
                    <a:lstStyle/>
                    <a:p>
                      <a:pPr algn="ctr">
                        <a:spcAft>
                          <a:spcPts val="0"/>
                        </a:spcAft>
                      </a:pPr>
                      <a:r>
                        <a:rPr lang="zh-CN" sz="750" kern="100">
                          <a:effectLst/>
                        </a:rPr>
                        <a:t>门限滞回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70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mV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59416865"/>
                  </a:ext>
                </a:extLst>
              </a:tr>
              <a:tr h="0">
                <a:tc>
                  <a:txBody>
                    <a:bodyPr/>
                    <a:lstStyle/>
                    <a:p>
                      <a:pPr algn="ctr">
                        <a:spcAft>
                          <a:spcPts val="0"/>
                        </a:spcAft>
                      </a:pPr>
                      <a:r>
                        <a:rPr lang="zh-CN" sz="750" kern="100">
                          <a:effectLst/>
                        </a:rPr>
                        <a:t>差分输入阻抗</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R</a:t>
                      </a:r>
                      <a:r>
                        <a:rPr lang="en-US" sz="750" kern="100" baseline="-25000">
                          <a:effectLst/>
                        </a:rPr>
                        <a:t>in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85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100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750" kern="100">
                          <a:effectLst/>
                        </a:rPr>
                        <a:t>115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750" kern="100" dirty="0">
                          <a:effectLst/>
                        </a:rPr>
                        <a:t>Ω</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411371"/>
                  </a:ext>
                </a:extLst>
              </a:tr>
            </a:tbl>
          </a:graphicData>
        </a:graphic>
      </p:graphicFrame>
      <p:pic>
        <p:nvPicPr>
          <p:cNvPr id="10" name="图片 9">
            <a:extLst>
              <a:ext uri="{FF2B5EF4-FFF2-40B4-BE49-F238E27FC236}">
                <a16:creationId xmlns:a16="http://schemas.microsoft.com/office/drawing/2014/main" id="{BBE6471B-0C8E-4E07-935D-8B76D14FA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194" y="3719141"/>
            <a:ext cx="3600400" cy="1142620"/>
          </a:xfrm>
          <a:prstGeom prst="rect">
            <a:avLst/>
          </a:prstGeom>
        </p:spPr>
      </p:pic>
      <p:sp>
        <p:nvSpPr>
          <p:cNvPr id="13" name="圆角矩形 1">
            <a:extLst>
              <a:ext uri="{FF2B5EF4-FFF2-40B4-BE49-F238E27FC236}">
                <a16:creationId xmlns:a16="http://schemas.microsoft.com/office/drawing/2014/main" id="{2D341B26-9060-4209-98B1-CCE95A0B567D}"/>
              </a:ext>
            </a:extLst>
          </p:cNvPr>
          <p:cNvSpPr/>
          <p:nvPr/>
        </p:nvSpPr>
        <p:spPr>
          <a:xfrm>
            <a:off x="4716016" y="3718647"/>
            <a:ext cx="3384376" cy="1036113"/>
          </a:xfrm>
          <a:prstGeom prst="roundRect">
            <a:avLst>
              <a:gd name="adj" fmla="val 582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
        <p:nvSpPr>
          <p:cNvPr id="11" name="矩形 10">
            <a:extLst>
              <a:ext uri="{FF2B5EF4-FFF2-40B4-BE49-F238E27FC236}">
                <a16:creationId xmlns:a16="http://schemas.microsoft.com/office/drawing/2014/main" id="{4A9002F5-D186-45BD-B0A2-AD923422F9C1}"/>
              </a:ext>
            </a:extLst>
          </p:cNvPr>
          <p:cNvSpPr/>
          <p:nvPr/>
        </p:nvSpPr>
        <p:spPr>
          <a:xfrm>
            <a:off x="539552" y="3665394"/>
            <a:ext cx="4032448" cy="1142620"/>
          </a:xfrm>
          <a:prstGeom prst="rect">
            <a:avLst/>
          </a:prstGeom>
          <a:solidFill>
            <a:schemeClr val="accent3">
              <a:lumMod val="60000"/>
              <a:lumOff val="40000"/>
            </a:schemeClr>
          </a:solidFill>
        </p:spPr>
        <p:txBody>
          <a:bodyPr wrap="square">
            <a:spAutoFit/>
          </a:bodyPr>
          <a:lstStyle/>
          <a:p>
            <a:pPr marL="285750" indent="-285750">
              <a:lnSpc>
                <a:spcPct val="150000"/>
              </a:lnSpc>
              <a:buFont typeface="Wingdings" panose="05000000000000000000" pitchFamily="2" charset="2"/>
              <a:buChar char="ü"/>
            </a:pPr>
            <a:r>
              <a:rPr lang="zh-CN" altLang="en-US" sz="1600" dirty="0">
                <a:solidFill>
                  <a:srgbClr val="800000"/>
                </a:solidFill>
                <a:latin typeface="+mn-ea"/>
                <a:ea typeface="+mn-ea"/>
              </a:rPr>
              <a:t>因为接口芯片内具有端接电阻，因此</a:t>
            </a:r>
            <a:r>
              <a:rPr lang="en-US" altLang="zh-CN" sz="1600" dirty="0">
                <a:solidFill>
                  <a:srgbClr val="800000"/>
                </a:solidFill>
                <a:latin typeface="+mn-ea"/>
                <a:ea typeface="+mn-ea"/>
              </a:rPr>
              <a:t>LVDS</a:t>
            </a:r>
            <a:r>
              <a:rPr lang="zh-CN" altLang="en-US" sz="1600" dirty="0">
                <a:solidFill>
                  <a:srgbClr val="800000"/>
                </a:solidFill>
                <a:latin typeface="+mn-ea"/>
                <a:ea typeface="+mn-ea"/>
              </a:rPr>
              <a:t>信号一般以直接连接匹配，简化了电路设计。</a:t>
            </a:r>
          </a:p>
        </p:txBody>
      </p:sp>
      <p:sp>
        <p:nvSpPr>
          <p:cNvPr id="12" name="矩形 11">
            <a:extLst>
              <a:ext uri="{FF2B5EF4-FFF2-40B4-BE49-F238E27FC236}">
                <a16:creationId xmlns:a16="http://schemas.microsoft.com/office/drawing/2014/main" id="{6DEBB072-8CDB-41FC-8F85-0A0F8AD035E6}"/>
              </a:ext>
            </a:extLst>
          </p:cNvPr>
          <p:cNvSpPr/>
          <p:nvPr/>
        </p:nvSpPr>
        <p:spPr>
          <a:xfrm>
            <a:off x="533659" y="4898948"/>
            <a:ext cx="4032448" cy="1569660"/>
          </a:xfrm>
          <a:prstGeom prst="rect">
            <a:avLst/>
          </a:prstGeom>
          <a:solidFill>
            <a:schemeClr val="accent1">
              <a:lumMod val="20000"/>
              <a:lumOff val="80000"/>
            </a:schemeClr>
          </a:solidFill>
          <a:ln>
            <a:solidFill>
              <a:srgbClr val="FF0000"/>
            </a:solidFill>
          </a:ln>
        </p:spPr>
        <p:txBody>
          <a:bodyPr wrap="square">
            <a:spAutoFit/>
          </a:bodyPr>
          <a:lstStyle/>
          <a:p>
            <a:pPr marL="285750" indent="-285750">
              <a:buFont typeface="Wingdings" panose="05000000000000000000" pitchFamily="2" charset="2"/>
              <a:buChar char="ü"/>
            </a:pPr>
            <a:r>
              <a:rPr lang="en-US" altLang="zh-CN" sz="1600" b="0" dirty="0">
                <a:solidFill>
                  <a:schemeClr val="tx2">
                    <a:lumMod val="50000"/>
                  </a:schemeClr>
                </a:solidFill>
                <a:latin typeface="仿宋_GB2312"/>
                <a:ea typeface="+mn-ea"/>
              </a:rPr>
              <a:t>LVDS</a:t>
            </a:r>
            <a:r>
              <a:rPr lang="zh-CN" altLang="en-US" sz="1600" b="0" dirty="0">
                <a:solidFill>
                  <a:schemeClr val="tx2">
                    <a:lumMod val="50000"/>
                  </a:schemeClr>
                </a:solidFill>
                <a:latin typeface="仿宋_GB2312"/>
                <a:ea typeface="+mn-ea"/>
              </a:rPr>
              <a:t>差分驱动器在传输线上流过大小相等、极性相反的电流，电流在该线对内返回，产生极低的电磁干扰。当差分传输线耦合时，串入信号作为共模电压出现在接收器输入口，能有效抑制共模噪声。</a:t>
            </a:r>
            <a:endParaRPr lang="zh-CN" altLang="en-US" sz="1600" dirty="0">
              <a:solidFill>
                <a:schemeClr val="tx2">
                  <a:lumMod val="50000"/>
                </a:schemeClr>
              </a:solidFill>
              <a:latin typeface="仿宋_GB2312"/>
              <a:ea typeface="+mn-ea"/>
            </a:endParaRPr>
          </a:p>
        </p:txBody>
      </p:sp>
      <p:pic>
        <p:nvPicPr>
          <p:cNvPr id="15" name="图片 14">
            <a:extLst>
              <a:ext uri="{FF2B5EF4-FFF2-40B4-BE49-F238E27FC236}">
                <a16:creationId xmlns:a16="http://schemas.microsoft.com/office/drawing/2014/main" id="{64E379F5-7F7D-456E-9604-D483216EC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5085184"/>
            <a:ext cx="3326769" cy="1008112"/>
          </a:xfrm>
          <a:prstGeom prst="rect">
            <a:avLst/>
          </a:prstGeom>
        </p:spPr>
      </p:pic>
      <p:sp>
        <p:nvSpPr>
          <p:cNvPr id="18" name="圆角矩形 1">
            <a:extLst>
              <a:ext uri="{FF2B5EF4-FFF2-40B4-BE49-F238E27FC236}">
                <a16:creationId xmlns:a16="http://schemas.microsoft.com/office/drawing/2014/main" id="{B14B21A5-32A1-4D88-8342-18E4537A5E5E}"/>
              </a:ext>
            </a:extLst>
          </p:cNvPr>
          <p:cNvSpPr/>
          <p:nvPr/>
        </p:nvSpPr>
        <p:spPr>
          <a:xfrm>
            <a:off x="4716016" y="5085184"/>
            <a:ext cx="3384376" cy="1036113"/>
          </a:xfrm>
          <a:prstGeom prst="roundRect">
            <a:avLst>
              <a:gd name="adj" fmla="val 582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sp>
        <p:nvSpPr>
          <p:cNvPr id="19" name="标题 1">
            <a:extLst>
              <a:ext uri="{FF2B5EF4-FFF2-40B4-BE49-F238E27FC236}">
                <a16:creationId xmlns:a16="http://schemas.microsoft.com/office/drawing/2014/main" id="{757717CE-6655-4707-8419-87F77A52A7F5}"/>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数字逻辑电平标准简介</a:t>
            </a:r>
          </a:p>
        </p:txBody>
      </p:sp>
    </p:spTree>
    <p:extLst>
      <p:ext uri="{BB962C8B-B14F-4D97-AF65-F5344CB8AC3E}">
        <p14:creationId xmlns:p14="http://schemas.microsoft.com/office/powerpoint/2010/main" val="770341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735436" y="1124744"/>
            <a:ext cx="327846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常用工业通信电平标准</a:t>
            </a:r>
          </a:p>
        </p:txBody>
      </p:sp>
      <p:sp>
        <p:nvSpPr>
          <p:cNvPr id="21" name="Rectangle 3">
            <a:extLst>
              <a:ext uri="{FF2B5EF4-FFF2-40B4-BE49-F238E27FC236}">
                <a16:creationId xmlns:a16="http://schemas.microsoft.com/office/drawing/2014/main" id="{2C71A420-AFA4-4394-90DD-569B48409717}"/>
              </a:ext>
            </a:extLst>
          </p:cNvPr>
          <p:cNvSpPr>
            <a:spLocks noChangeArrowheads="1"/>
          </p:cNvSpPr>
          <p:nvPr/>
        </p:nvSpPr>
        <p:spPr bwMode="auto">
          <a:xfrm>
            <a:off x="735436" y="1673906"/>
            <a:ext cx="8085036" cy="692150"/>
          </a:xfrm>
          <a:prstGeom prst="rect">
            <a:avLst/>
          </a:prstGeom>
          <a:solidFill>
            <a:srgbClr val="FEE3D2"/>
          </a:solidFill>
          <a:ln>
            <a:noFill/>
          </a:ln>
        </p:spPr>
        <p:txBody>
          <a:bodyPr wrap="square">
            <a:noAutofit/>
          </a:bodyPr>
          <a:lstStyle/>
          <a:p>
            <a:pPr marL="285750" lvl="0" indent="-285750">
              <a:lnSpc>
                <a:spcPct val="150000"/>
              </a:lnSpc>
              <a:spcBef>
                <a:spcPct val="20000"/>
              </a:spcBef>
              <a:buFont typeface="Wingdings" pitchFamily="2" charset="2"/>
              <a:buChar char="l"/>
            </a:pPr>
            <a:r>
              <a:rPr lang="zh-CN" altLang="en-US" sz="1200" dirty="0">
                <a:solidFill>
                  <a:srgbClr val="0000FF"/>
                </a:solidFill>
              </a:rPr>
              <a:t>在工业领域应用最多的应该是</a:t>
            </a:r>
            <a:r>
              <a:rPr lang="en-US" altLang="zh-CN" sz="1200" dirty="0">
                <a:solidFill>
                  <a:srgbClr val="0000FF"/>
                </a:solidFill>
              </a:rPr>
              <a:t>485 232</a:t>
            </a:r>
            <a:r>
              <a:rPr lang="zh-CN" altLang="en-US" sz="1200" dirty="0">
                <a:solidFill>
                  <a:srgbClr val="0000FF"/>
                </a:solidFill>
              </a:rPr>
              <a:t>的电平标准，两者各有优缺点，成本低，使用也比较简单，但是依然有很多技术要点可以讨论，譬如传输速度，距离，防护设计等等。</a:t>
            </a:r>
            <a:endParaRPr lang="zh-CN" altLang="en-US" sz="1200" dirty="0">
              <a:solidFill>
                <a:srgbClr val="0000FF"/>
              </a:solidFill>
              <a:latin typeface="黑体" pitchFamily="49" charset="-122"/>
              <a:ea typeface="黑体" pitchFamily="49" charset="-122"/>
            </a:endParaRPr>
          </a:p>
        </p:txBody>
      </p:sp>
      <p:sp>
        <p:nvSpPr>
          <p:cNvPr id="2" name="矩形 1">
            <a:extLst>
              <a:ext uri="{FF2B5EF4-FFF2-40B4-BE49-F238E27FC236}">
                <a16:creationId xmlns:a16="http://schemas.microsoft.com/office/drawing/2014/main" id="{7C8336CA-5BF2-4230-A9C9-CC944E9F05BF}"/>
              </a:ext>
            </a:extLst>
          </p:cNvPr>
          <p:cNvSpPr/>
          <p:nvPr/>
        </p:nvSpPr>
        <p:spPr>
          <a:xfrm>
            <a:off x="735436" y="2392252"/>
            <a:ext cx="4988691" cy="954107"/>
          </a:xfrm>
          <a:prstGeom prst="rect">
            <a:avLst/>
          </a:prstGeom>
          <a:solidFill>
            <a:schemeClr val="tx2">
              <a:lumMod val="20000"/>
              <a:lumOff val="80000"/>
            </a:schemeClr>
          </a:solidFill>
        </p:spPr>
        <p:txBody>
          <a:bodyPr wrap="square">
            <a:spAutoFit/>
          </a:bodyPr>
          <a:lstStyle/>
          <a:p>
            <a:r>
              <a:rPr lang="en-US" altLang="zh-CN" sz="1600" b="0" dirty="0">
                <a:solidFill>
                  <a:schemeClr val="tx2">
                    <a:lumMod val="50000"/>
                  </a:schemeClr>
                </a:solidFill>
                <a:latin typeface="system-ui"/>
                <a:ea typeface="仿宋_GB2312"/>
              </a:rPr>
              <a:t>RS232</a:t>
            </a:r>
            <a:r>
              <a:rPr lang="zh-CN" altLang="en-US" sz="1600" b="0" dirty="0">
                <a:solidFill>
                  <a:schemeClr val="tx2">
                    <a:lumMod val="50000"/>
                  </a:schemeClr>
                </a:solidFill>
                <a:latin typeface="system-ui"/>
                <a:ea typeface="仿宋_GB2312"/>
              </a:rPr>
              <a:t>，也简称</a:t>
            </a:r>
            <a:r>
              <a:rPr lang="en-US" altLang="zh-CN" sz="1600" b="0" dirty="0">
                <a:solidFill>
                  <a:schemeClr val="tx2">
                    <a:lumMod val="50000"/>
                  </a:schemeClr>
                </a:solidFill>
                <a:latin typeface="system-ui"/>
                <a:ea typeface="仿宋_GB2312"/>
              </a:rPr>
              <a:t>232</a:t>
            </a:r>
            <a:r>
              <a:rPr lang="zh-CN" altLang="en-US" sz="1600" b="0" dirty="0">
                <a:solidFill>
                  <a:schemeClr val="tx2">
                    <a:lumMod val="50000"/>
                  </a:schemeClr>
                </a:solidFill>
                <a:latin typeface="system-ui"/>
                <a:ea typeface="仿宋_GB2312"/>
              </a:rPr>
              <a:t>，全称</a:t>
            </a:r>
            <a:r>
              <a:rPr lang="en-US" altLang="zh-CN" sz="1600" b="0" dirty="0">
                <a:solidFill>
                  <a:schemeClr val="tx2">
                    <a:lumMod val="50000"/>
                  </a:schemeClr>
                </a:solidFill>
                <a:latin typeface="system-ui"/>
                <a:ea typeface="仿宋_GB2312"/>
              </a:rPr>
              <a:t>EIA-RS-232</a:t>
            </a:r>
            <a:r>
              <a:rPr lang="zh-CN" altLang="en-US" sz="1600" b="0" dirty="0">
                <a:solidFill>
                  <a:schemeClr val="tx2">
                    <a:lumMod val="50000"/>
                  </a:schemeClr>
                </a:solidFill>
                <a:latin typeface="system-ui"/>
                <a:ea typeface="仿宋_GB2312"/>
              </a:rPr>
              <a:t>。</a:t>
            </a:r>
            <a:endParaRPr lang="en-US" altLang="zh-CN" sz="1600" b="0" dirty="0">
              <a:solidFill>
                <a:schemeClr val="tx2">
                  <a:lumMod val="50000"/>
                </a:schemeClr>
              </a:solidFill>
              <a:latin typeface="system-ui"/>
              <a:ea typeface="仿宋_GB2312"/>
            </a:endParaRPr>
          </a:p>
          <a:p>
            <a:r>
              <a:rPr lang="en-US" altLang="zh-CN" sz="1000" b="0" dirty="0">
                <a:solidFill>
                  <a:schemeClr val="tx2">
                    <a:lumMod val="50000"/>
                  </a:schemeClr>
                </a:solidFill>
                <a:latin typeface="system-ui"/>
                <a:ea typeface="仿宋_GB2312"/>
              </a:rPr>
              <a:t>EIA</a:t>
            </a:r>
            <a:r>
              <a:rPr lang="zh-CN" altLang="en-US" sz="1000" b="0" dirty="0">
                <a:solidFill>
                  <a:schemeClr val="tx2">
                    <a:lumMod val="50000"/>
                  </a:schemeClr>
                </a:solidFill>
                <a:latin typeface="system-ui"/>
                <a:ea typeface="仿宋_GB2312"/>
              </a:rPr>
              <a:t>：</a:t>
            </a:r>
            <a:r>
              <a:rPr lang="en-US" altLang="zh-CN" sz="1000" b="0" dirty="0">
                <a:solidFill>
                  <a:schemeClr val="tx2">
                    <a:lumMod val="50000"/>
                  </a:schemeClr>
                </a:solidFill>
                <a:latin typeface="system-ui"/>
                <a:ea typeface="仿宋_GB2312"/>
              </a:rPr>
              <a:t>Electronic Industry Association</a:t>
            </a:r>
            <a:r>
              <a:rPr lang="zh-CN" altLang="en-US" sz="1000" b="0" dirty="0">
                <a:solidFill>
                  <a:schemeClr val="tx2">
                    <a:lumMod val="50000"/>
                  </a:schemeClr>
                </a:solidFill>
                <a:latin typeface="system-ui"/>
                <a:ea typeface="仿宋_GB2312"/>
              </a:rPr>
              <a:t>，美国电子工业协会。</a:t>
            </a:r>
          </a:p>
          <a:p>
            <a:r>
              <a:rPr lang="zh-CN" altLang="en-US" sz="1000" b="0" dirty="0">
                <a:solidFill>
                  <a:schemeClr val="tx2">
                    <a:lumMod val="50000"/>
                  </a:schemeClr>
                </a:solidFill>
                <a:latin typeface="system-ui"/>
                <a:ea typeface="仿宋_GB2312"/>
              </a:rPr>
              <a:t> </a:t>
            </a:r>
            <a:r>
              <a:rPr lang="en-US" altLang="zh-CN" sz="1000" b="0" dirty="0">
                <a:solidFill>
                  <a:schemeClr val="tx2">
                    <a:lumMod val="50000"/>
                  </a:schemeClr>
                </a:solidFill>
                <a:latin typeface="system-ui"/>
                <a:ea typeface="仿宋_GB2312"/>
              </a:rPr>
              <a:t>RS</a:t>
            </a:r>
            <a:r>
              <a:rPr lang="zh-CN" altLang="en-US" sz="1000" b="0" dirty="0">
                <a:solidFill>
                  <a:schemeClr val="tx2">
                    <a:lumMod val="50000"/>
                  </a:schemeClr>
                </a:solidFill>
                <a:latin typeface="system-ui"/>
                <a:ea typeface="仿宋_GB2312"/>
              </a:rPr>
              <a:t>：</a:t>
            </a:r>
            <a:r>
              <a:rPr lang="en-US" altLang="zh-CN" sz="1000" b="0" dirty="0">
                <a:solidFill>
                  <a:schemeClr val="tx2">
                    <a:lumMod val="50000"/>
                  </a:schemeClr>
                </a:solidFill>
                <a:latin typeface="system-ui"/>
                <a:ea typeface="仿宋_GB2312"/>
              </a:rPr>
              <a:t>Recommended Standard</a:t>
            </a:r>
            <a:r>
              <a:rPr lang="zh-CN" altLang="en-US" sz="1000" b="0" dirty="0">
                <a:solidFill>
                  <a:schemeClr val="tx2">
                    <a:lumMod val="50000"/>
                  </a:schemeClr>
                </a:solidFill>
                <a:latin typeface="system-ui"/>
                <a:ea typeface="仿宋_GB2312"/>
              </a:rPr>
              <a:t>，代表推荐标准。 </a:t>
            </a:r>
          </a:p>
          <a:p>
            <a:r>
              <a:rPr lang="en-US" altLang="zh-CN" sz="1000" b="0" dirty="0">
                <a:solidFill>
                  <a:schemeClr val="tx2">
                    <a:lumMod val="50000"/>
                  </a:schemeClr>
                </a:solidFill>
                <a:latin typeface="system-ui"/>
                <a:ea typeface="仿宋_GB2312"/>
              </a:rPr>
              <a:t>232</a:t>
            </a:r>
            <a:r>
              <a:rPr lang="zh-CN" altLang="en-US" sz="1000" b="0" dirty="0">
                <a:solidFill>
                  <a:schemeClr val="tx2">
                    <a:lumMod val="50000"/>
                  </a:schemeClr>
                </a:solidFill>
                <a:latin typeface="system-ui"/>
                <a:ea typeface="仿宋_GB2312"/>
              </a:rPr>
              <a:t>：代表标识号。 </a:t>
            </a:r>
          </a:p>
          <a:p>
            <a:r>
              <a:rPr lang="en-US" altLang="zh-CN" sz="1000" b="0" dirty="0">
                <a:solidFill>
                  <a:schemeClr val="tx2">
                    <a:lumMod val="50000"/>
                  </a:schemeClr>
                </a:solidFill>
                <a:latin typeface="system-ui"/>
                <a:ea typeface="仿宋_GB2312"/>
              </a:rPr>
              <a:t>RS232</a:t>
            </a:r>
            <a:r>
              <a:rPr lang="zh-CN" altLang="en-US" sz="1000" b="0" dirty="0">
                <a:solidFill>
                  <a:schemeClr val="tx2">
                    <a:lumMod val="50000"/>
                  </a:schemeClr>
                </a:solidFill>
                <a:latin typeface="system-ui"/>
                <a:ea typeface="仿宋_GB2312"/>
              </a:rPr>
              <a:t>有多个版本，比如：</a:t>
            </a:r>
            <a:r>
              <a:rPr lang="en-US" altLang="zh-CN" sz="1000" b="0" dirty="0">
                <a:solidFill>
                  <a:schemeClr val="tx2">
                    <a:lumMod val="50000"/>
                  </a:schemeClr>
                </a:solidFill>
                <a:latin typeface="system-ui"/>
                <a:ea typeface="仿宋_GB2312"/>
              </a:rPr>
              <a:t>RS232A</a:t>
            </a:r>
            <a:r>
              <a:rPr lang="zh-CN" altLang="en-US" sz="1000" b="0" dirty="0">
                <a:solidFill>
                  <a:schemeClr val="tx2">
                    <a:lumMod val="50000"/>
                  </a:schemeClr>
                </a:solidFill>
                <a:latin typeface="system-ui"/>
                <a:ea typeface="仿宋_GB2312"/>
              </a:rPr>
              <a:t>、</a:t>
            </a:r>
            <a:r>
              <a:rPr lang="en-US" altLang="zh-CN" sz="1000" b="0" dirty="0">
                <a:solidFill>
                  <a:schemeClr val="tx2">
                    <a:lumMod val="50000"/>
                  </a:schemeClr>
                </a:solidFill>
                <a:latin typeface="system-ui"/>
                <a:ea typeface="仿宋_GB2312"/>
              </a:rPr>
              <a:t>RS232B</a:t>
            </a:r>
            <a:r>
              <a:rPr lang="zh-CN" altLang="en-US" sz="1000" b="0" dirty="0">
                <a:solidFill>
                  <a:schemeClr val="tx2">
                    <a:lumMod val="50000"/>
                  </a:schemeClr>
                </a:solidFill>
                <a:latin typeface="system-ui"/>
                <a:ea typeface="仿宋_GB2312"/>
              </a:rPr>
              <a:t>、</a:t>
            </a:r>
            <a:r>
              <a:rPr lang="en-US" altLang="zh-CN" sz="1000" b="0" dirty="0">
                <a:solidFill>
                  <a:schemeClr val="tx2">
                    <a:lumMod val="50000"/>
                  </a:schemeClr>
                </a:solidFill>
                <a:latin typeface="system-ui"/>
                <a:ea typeface="仿宋_GB2312"/>
              </a:rPr>
              <a:t>RS232C···F</a:t>
            </a:r>
            <a:r>
              <a:rPr lang="zh-CN" altLang="en-US" sz="1000" b="0" dirty="0">
                <a:solidFill>
                  <a:schemeClr val="tx2">
                    <a:lumMod val="50000"/>
                  </a:schemeClr>
                </a:solidFill>
                <a:latin typeface="system-ui"/>
                <a:ea typeface="仿宋_GB2312"/>
              </a:rPr>
              <a:t>等，目前常用的是</a:t>
            </a:r>
            <a:r>
              <a:rPr lang="en-US" altLang="zh-CN" sz="1000" b="0" dirty="0">
                <a:solidFill>
                  <a:schemeClr val="tx2">
                    <a:lumMod val="50000"/>
                  </a:schemeClr>
                </a:solidFill>
                <a:latin typeface="system-ui"/>
                <a:ea typeface="仿宋_GB2312"/>
              </a:rPr>
              <a:t>RS-232C</a:t>
            </a:r>
            <a:r>
              <a:rPr lang="zh-CN" altLang="en-US" sz="1000" b="0" dirty="0">
                <a:solidFill>
                  <a:schemeClr val="tx2">
                    <a:lumMod val="50000"/>
                  </a:schemeClr>
                </a:solidFill>
                <a:latin typeface="system-ui"/>
                <a:ea typeface="仿宋_GB2312"/>
              </a:rPr>
              <a:t>。</a:t>
            </a:r>
            <a:r>
              <a:rPr lang="en-US" altLang="zh-CN" sz="1000" b="0" dirty="0">
                <a:solidFill>
                  <a:schemeClr val="tx2">
                    <a:lumMod val="50000"/>
                  </a:schemeClr>
                </a:solidFill>
                <a:latin typeface="system-ui"/>
                <a:ea typeface="仿宋_GB2312"/>
              </a:rPr>
              <a:t> </a:t>
            </a:r>
            <a:endParaRPr lang="zh-CN" altLang="en-US" sz="1000" b="0" dirty="0">
              <a:solidFill>
                <a:schemeClr val="tx2">
                  <a:lumMod val="50000"/>
                </a:schemeClr>
              </a:solidFill>
              <a:latin typeface="system-ui"/>
              <a:ea typeface="仿宋_GB2312"/>
            </a:endParaRPr>
          </a:p>
        </p:txBody>
      </p:sp>
      <p:sp>
        <p:nvSpPr>
          <p:cNvPr id="11" name="矩形 10">
            <a:extLst>
              <a:ext uri="{FF2B5EF4-FFF2-40B4-BE49-F238E27FC236}">
                <a16:creationId xmlns:a16="http://schemas.microsoft.com/office/drawing/2014/main" id="{BE858B4E-F373-4CE9-A91E-890BD4C12DB8}"/>
              </a:ext>
            </a:extLst>
          </p:cNvPr>
          <p:cNvSpPr/>
          <p:nvPr/>
        </p:nvSpPr>
        <p:spPr>
          <a:xfrm>
            <a:off x="735436" y="3373668"/>
            <a:ext cx="8085036" cy="307777"/>
          </a:xfrm>
          <a:prstGeom prst="rect">
            <a:avLst/>
          </a:prstGeom>
          <a:solidFill>
            <a:schemeClr val="accent2">
              <a:lumMod val="20000"/>
              <a:lumOff val="80000"/>
            </a:schemeClr>
          </a:solidFill>
        </p:spPr>
        <p:txBody>
          <a:bodyPr wrap="square">
            <a:spAutoFit/>
          </a:bodyPr>
          <a:lstStyle/>
          <a:p>
            <a:pPr marL="285750" indent="-285750">
              <a:buFont typeface="Wingdings" panose="05000000000000000000" pitchFamily="2" charset="2"/>
              <a:buChar char="ü"/>
            </a:pPr>
            <a:r>
              <a:rPr lang="en-US" altLang="zh-CN" sz="1400" b="0" dirty="0">
                <a:solidFill>
                  <a:schemeClr val="tx2">
                    <a:lumMod val="50000"/>
                  </a:schemeClr>
                </a:solidFill>
                <a:latin typeface="system-ui"/>
                <a:ea typeface="仿宋_GB2312"/>
              </a:rPr>
              <a:t>RS232 </a:t>
            </a:r>
            <a:r>
              <a:rPr lang="zh-CN" altLang="en-US" sz="1400" b="0" dirty="0">
                <a:solidFill>
                  <a:schemeClr val="tx2">
                    <a:lumMod val="50000"/>
                  </a:schemeClr>
                </a:solidFill>
                <a:latin typeface="system-ui"/>
                <a:ea typeface="仿宋_GB2312"/>
              </a:rPr>
              <a:t>采用三条信号线（接收线</a:t>
            </a:r>
            <a:r>
              <a:rPr lang="en-US" altLang="zh-CN" sz="1400" b="0" dirty="0">
                <a:solidFill>
                  <a:schemeClr val="tx2">
                    <a:lumMod val="50000"/>
                  </a:schemeClr>
                </a:solidFill>
                <a:latin typeface="system-ui"/>
                <a:ea typeface="仿宋_GB2312"/>
              </a:rPr>
              <a:t>RX</a:t>
            </a:r>
            <a:r>
              <a:rPr lang="zh-CN" altLang="en-US" sz="1400" b="0" dirty="0">
                <a:solidFill>
                  <a:schemeClr val="tx2">
                    <a:lumMod val="50000"/>
                  </a:schemeClr>
                </a:solidFill>
                <a:latin typeface="system-ui"/>
                <a:ea typeface="仿宋_GB2312"/>
              </a:rPr>
              <a:t>、发送线</a:t>
            </a:r>
            <a:r>
              <a:rPr lang="en-US" altLang="zh-CN" sz="1400" b="0" dirty="0">
                <a:solidFill>
                  <a:schemeClr val="tx2">
                    <a:lumMod val="50000"/>
                  </a:schemeClr>
                </a:solidFill>
                <a:latin typeface="system-ui"/>
                <a:ea typeface="仿宋_GB2312"/>
              </a:rPr>
              <a:t>TX</a:t>
            </a:r>
            <a:r>
              <a:rPr lang="zh-CN" altLang="en-US" sz="1400" b="0" dirty="0">
                <a:solidFill>
                  <a:schemeClr val="tx2">
                    <a:lumMod val="50000"/>
                  </a:schemeClr>
                </a:solidFill>
                <a:latin typeface="system-ui"/>
                <a:ea typeface="仿宋_GB2312"/>
              </a:rPr>
              <a:t>和地线</a:t>
            </a:r>
            <a:r>
              <a:rPr lang="en-US" altLang="zh-CN" sz="1400" b="0" dirty="0">
                <a:solidFill>
                  <a:schemeClr val="tx2">
                    <a:lumMod val="50000"/>
                  </a:schemeClr>
                </a:solidFill>
                <a:latin typeface="system-ui"/>
                <a:ea typeface="仿宋_GB2312"/>
              </a:rPr>
              <a:t>GND</a:t>
            </a:r>
            <a:r>
              <a:rPr lang="zh-CN" altLang="en-US" sz="1400" b="0" dirty="0">
                <a:solidFill>
                  <a:schemeClr val="tx2">
                    <a:lumMod val="50000"/>
                  </a:schemeClr>
                </a:solidFill>
                <a:latin typeface="system-ui"/>
                <a:ea typeface="仿宋_GB2312"/>
              </a:rPr>
              <a:t>）能实现简单的全双工通信过程。</a:t>
            </a:r>
          </a:p>
        </p:txBody>
      </p:sp>
      <p:sp>
        <p:nvSpPr>
          <p:cNvPr id="16" name="矩形 15">
            <a:extLst>
              <a:ext uri="{FF2B5EF4-FFF2-40B4-BE49-F238E27FC236}">
                <a16:creationId xmlns:a16="http://schemas.microsoft.com/office/drawing/2014/main" id="{DEA17DF1-4ED0-4A4D-A5D3-4562673AB935}"/>
              </a:ext>
            </a:extLst>
          </p:cNvPr>
          <p:cNvSpPr/>
          <p:nvPr/>
        </p:nvSpPr>
        <p:spPr>
          <a:xfrm>
            <a:off x="735436" y="3708754"/>
            <a:ext cx="4556644" cy="1384995"/>
          </a:xfrm>
          <a:prstGeom prst="rect">
            <a:avLst/>
          </a:prstGeom>
          <a:solidFill>
            <a:schemeClr val="accent2">
              <a:lumMod val="20000"/>
              <a:lumOff val="80000"/>
            </a:schemeClr>
          </a:solidFill>
        </p:spPr>
        <p:txBody>
          <a:bodyPr wrap="square">
            <a:spAutoFit/>
          </a:bodyPr>
          <a:lstStyle/>
          <a:p>
            <a:pPr marL="285750" indent="-285750">
              <a:buFont typeface="Wingdings" panose="05000000000000000000" pitchFamily="2" charset="2"/>
              <a:buChar char="ü"/>
            </a:pPr>
            <a:r>
              <a:rPr lang="en-US" altLang="zh-CN" sz="1400" b="0" dirty="0">
                <a:solidFill>
                  <a:schemeClr val="tx2">
                    <a:lumMod val="50000"/>
                  </a:schemeClr>
                </a:solidFill>
                <a:latin typeface="system-ui"/>
                <a:ea typeface="仿宋_GB2312"/>
              </a:rPr>
              <a:t>RS232 </a:t>
            </a:r>
            <a:r>
              <a:rPr lang="zh-CN" altLang="en-US" sz="1400" b="0" dirty="0">
                <a:solidFill>
                  <a:schemeClr val="tx2">
                    <a:lumMod val="50000"/>
                  </a:schemeClr>
                </a:solidFill>
                <a:latin typeface="system-ui"/>
                <a:ea typeface="仿宋_GB2312"/>
              </a:rPr>
              <a:t>采用负电平逻辑传送：</a:t>
            </a:r>
            <a:endParaRPr lang="en-US" altLang="zh-CN" sz="1400" b="0" dirty="0">
              <a:solidFill>
                <a:schemeClr val="tx2">
                  <a:lumMod val="50000"/>
                </a:schemeClr>
              </a:solidFill>
              <a:latin typeface="system-ui"/>
              <a:ea typeface="仿宋_GB2312"/>
            </a:endParaRPr>
          </a:p>
          <a:p>
            <a:r>
              <a:rPr lang="en-US" altLang="zh-CN" sz="1400" b="0" dirty="0">
                <a:solidFill>
                  <a:schemeClr val="tx2">
                    <a:lumMod val="50000"/>
                  </a:schemeClr>
                </a:solidFill>
                <a:latin typeface="system-ui"/>
                <a:ea typeface="仿宋_GB2312"/>
              </a:rPr>
              <a:t>       </a:t>
            </a:r>
            <a:r>
              <a:rPr lang="zh-CN" altLang="en-US" sz="1400" b="0" dirty="0">
                <a:solidFill>
                  <a:schemeClr val="tx2">
                    <a:lumMod val="50000"/>
                  </a:schemeClr>
                </a:solidFill>
                <a:latin typeface="system-ui"/>
                <a:ea typeface="仿宋_GB2312"/>
              </a:rPr>
              <a:t>规定逻辑“</a:t>
            </a:r>
            <a:r>
              <a:rPr lang="en-US" altLang="zh-CN" sz="1400" b="0" dirty="0">
                <a:solidFill>
                  <a:schemeClr val="tx2">
                    <a:lumMod val="50000"/>
                  </a:schemeClr>
                </a:solidFill>
                <a:latin typeface="system-ui"/>
                <a:ea typeface="仿宋_GB2312"/>
              </a:rPr>
              <a:t>1”</a:t>
            </a:r>
            <a:r>
              <a:rPr lang="zh-CN" altLang="en-US" sz="1400" b="0" dirty="0">
                <a:solidFill>
                  <a:schemeClr val="tx2">
                    <a:lumMod val="50000"/>
                  </a:schemeClr>
                </a:solidFill>
                <a:latin typeface="system-ui"/>
                <a:ea typeface="仿宋_GB2312"/>
              </a:rPr>
              <a:t>的电平为</a:t>
            </a:r>
            <a:r>
              <a:rPr lang="en-US" altLang="zh-CN" sz="1400" b="0" dirty="0">
                <a:solidFill>
                  <a:schemeClr val="tx2">
                    <a:lumMod val="50000"/>
                  </a:schemeClr>
                </a:solidFill>
                <a:latin typeface="system-ui"/>
                <a:ea typeface="仿宋_GB2312"/>
              </a:rPr>
              <a:t>-5V~-15 V</a:t>
            </a:r>
            <a:r>
              <a:rPr lang="zh-CN" altLang="en-US" sz="1400" b="0" dirty="0">
                <a:solidFill>
                  <a:schemeClr val="tx2">
                    <a:lumMod val="50000"/>
                  </a:schemeClr>
                </a:solidFill>
                <a:latin typeface="system-ui"/>
                <a:ea typeface="仿宋_GB2312"/>
              </a:rPr>
              <a:t>，逻辑“</a:t>
            </a:r>
            <a:r>
              <a:rPr lang="en-US" altLang="zh-CN" sz="1400" b="0" dirty="0">
                <a:solidFill>
                  <a:schemeClr val="tx2">
                    <a:lumMod val="50000"/>
                  </a:schemeClr>
                </a:solidFill>
                <a:latin typeface="system-ui"/>
                <a:ea typeface="仿宋_GB2312"/>
              </a:rPr>
              <a:t>0”</a:t>
            </a:r>
            <a:r>
              <a:rPr lang="zh-CN" altLang="en-US" sz="1400" b="0" dirty="0">
                <a:solidFill>
                  <a:schemeClr val="tx2">
                    <a:lumMod val="50000"/>
                  </a:schemeClr>
                </a:solidFill>
                <a:latin typeface="system-ui"/>
                <a:ea typeface="仿宋_GB2312"/>
              </a:rPr>
              <a:t>的电平为</a:t>
            </a:r>
            <a:r>
              <a:rPr lang="en-US" altLang="zh-CN" sz="1400" b="0" dirty="0">
                <a:solidFill>
                  <a:schemeClr val="tx2">
                    <a:lumMod val="50000"/>
                  </a:schemeClr>
                </a:solidFill>
                <a:latin typeface="system-ui"/>
                <a:ea typeface="仿宋_GB2312"/>
              </a:rPr>
              <a:t>+5 V</a:t>
            </a:r>
            <a:r>
              <a:rPr lang="zh-CN" altLang="en-US" sz="1400" b="0" dirty="0">
                <a:solidFill>
                  <a:schemeClr val="tx2">
                    <a:lumMod val="50000"/>
                  </a:schemeClr>
                </a:solidFill>
                <a:latin typeface="system-ui"/>
                <a:ea typeface="仿宋_GB2312"/>
              </a:rPr>
              <a:t>～</a:t>
            </a:r>
            <a:r>
              <a:rPr lang="en-US" altLang="zh-CN" sz="1400" b="0" dirty="0">
                <a:solidFill>
                  <a:schemeClr val="tx2">
                    <a:lumMod val="50000"/>
                  </a:schemeClr>
                </a:solidFill>
                <a:latin typeface="system-ui"/>
                <a:ea typeface="仿宋_GB2312"/>
              </a:rPr>
              <a:t>+15 V</a:t>
            </a:r>
            <a:r>
              <a:rPr lang="zh-CN" altLang="en-US" sz="1400" b="0" dirty="0">
                <a:solidFill>
                  <a:schemeClr val="tx2">
                    <a:lumMod val="50000"/>
                  </a:schemeClr>
                </a:solidFill>
                <a:latin typeface="system-ui"/>
                <a:ea typeface="仿宋_GB2312"/>
              </a:rPr>
              <a:t>。选用该电气标准的目的在于提高抗干扰能力，增大通信距离。</a:t>
            </a:r>
            <a:r>
              <a:rPr lang="en-US" altLang="zh-CN" sz="1400" b="0" dirty="0">
                <a:solidFill>
                  <a:schemeClr val="tx2">
                    <a:lumMod val="50000"/>
                  </a:schemeClr>
                </a:solidFill>
                <a:latin typeface="system-ui"/>
                <a:ea typeface="仿宋_GB2312"/>
              </a:rPr>
              <a:t>RS -232</a:t>
            </a:r>
            <a:r>
              <a:rPr lang="zh-CN" altLang="en-US" sz="1400" b="0" dirty="0">
                <a:solidFill>
                  <a:schemeClr val="tx2">
                    <a:lumMod val="50000"/>
                  </a:schemeClr>
                </a:solidFill>
                <a:latin typeface="system-ui"/>
                <a:ea typeface="仿宋_GB2312"/>
              </a:rPr>
              <a:t>的噪声容限为</a:t>
            </a:r>
            <a:r>
              <a:rPr lang="en-US" altLang="zh-CN" sz="1400" b="0" dirty="0">
                <a:solidFill>
                  <a:schemeClr val="tx2">
                    <a:lumMod val="50000"/>
                  </a:schemeClr>
                </a:solidFill>
                <a:latin typeface="system-ui"/>
                <a:ea typeface="仿宋_GB2312"/>
              </a:rPr>
              <a:t>2V</a:t>
            </a:r>
            <a:r>
              <a:rPr lang="zh-CN" altLang="en-US" sz="1400" b="0" dirty="0">
                <a:solidFill>
                  <a:schemeClr val="tx2">
                    <a:lumMod val="50000"/>
                  </a:schemeClr>
                </a:solidFill>
                <a:latin typeface="system-ui"/>
                <a:ea typeface="仿宋_GB2312"/>
              </a:rPr>
              <a:t>，接收器将能识别高至</a:t>
            </a:r>
            <a:r>
              <a:rPr lang="en-US" altLang="zh-CN" sz="1400" b="0" dirty="0">
                <a:solidFill>
                  <a:schemeClr val="tx2">
                    <a:lumMod val="50000"/>
                  </a:schemeClr>
                </a:solidFill>
                <a:latin typeface="system-ui"/>
                <a:ea typeface="仿宋_GB2312"/>
              </a:rPr>
              <a:t>+3V</a:t>
            </a:r>
            <a:r>
              <a:rPr lang="zh-CN" altLang="en-US" sz="1400" b="0" dirty="0">
                <a:solidFill>
                  <a:schemeClr val="tx2">
                    <a:lumMod val="50000"/>
                  </a:schemeClr>
                </a:solidFill>
                <a:latin typeface="system-ui"/>
                <a:ea typeface="仿宋_GB2312"/>
              </a:rPr>
              <a:t>的信号作为逻辑“</a:t>
            </a:r>
            <a:r>
              <a:rPr lang="en-US" altLang="zh-CN" sz="1400" b="0" dirty="0">
                <a:solidFill>
                  <a:schemeClr val="tx2">
                    <a:lumMod val="50000"/>
                  </a:schemeClr>
                </a:solidFill>
                <a:latin typeface="system-ui"/>
                <a:ea typeface="仿宋_GB2312"/>
              </a:rPr>
              <a:t>0”</a:t>
            </a:r>
            <a:r>
              <a:rPr lang="zh-CN" altLang="en-US" sz="1400" b="0" dirty="0">
                <a:solidFill>
                  <a:schemeClr val="tx2">
                    <a:lumMod val="50000"/>
                  </a:schemeClr>
                </a:solidFill>
                <a:latin typeface="system-ui"/>
                <a:ea typeface="仿宋_GB2312"/>
              </a:rPr>
              <a:t>，将低到</a:t>
            </a:r>
            <a:r>
              <a:rPr lang="en-US" altLang="zh-CN" sz="1400" b="0" dirty="0">
                <a:solidFill>
                  <a:schemeClr val="tx2">
                    <a:lumMod val="50000"/>
                  </a:schemeClr>
                </a:solidFill>
                <a:latin typeface="system-ui"/>
                <a:ea typeface="仿宋_GB2312"/>
              </a:rPr>
              <a:t>-3 V</a:t>
            </a:r>
            <a:r>
              <a:rPr lang="zh-CN" altLang="en-US" sz="1400" b="0" dirty="0">
                <a:solidFill>
                  <a:schemeClr val="tx2">
                    <a:lumMod val="50000"/>
                  </a:schemeClr>
                </a:solidFill>
                <a:latin typeface="system-ui"/>
                <a:ea typeface="仿宋_GB2312"/>
              </a:rPr>
              <a:t>的信号作为逻辑“</a:t>
            </a:r>
            <a:r>
              <a:rPr lang="en-US" altLang="zh-CN" sz="1400" b="0" dirty="0">
                <a:solidFill>
                  <a:schemeClr val="tx2">
                    <a:lumMod val="50000"/>
                  </a:schemeClr>
                </a:solidFill>
                <a:latin typeface="system-ui"/>
                <a:ea typeface="仿宋_GB2312"/>
              </a:rPr>
              <a:t>1”</a:t>
            </a:r>
            <a:r>
              <a:rPr lang="zh-CN" altLang="en-US" sz="1400" b="0" dirty="0">
                <a:solidFill>
                  <a:schemeClr val="tx2">
                    <a:lumMod val="50000"/>
                  </a:schemeClr>
                </a:solidFill>
                <a:latin typeface="system-ui"/>
                <a:ea typeface="仿宋_GB2312"/>
              </a:rPr>
              <a:t>。</a:t>
            </a:r>
          </a:p>
        </p:txBody>
      </p:sp>
      <p:pic>
        <p:nvPicPr>
          <p:cNvPr id="15" name="图片 14">
            <a:extLst>
              <a:ext uri="{FF2B5EF4-FFF2-40B4-BE49-F238E27FC236}">
                <a16:creationId xmlns:a16="http://schemas.microsoft.com/office/drawing/2014/main" id="{CCFABA4D-C09E-47FC-8D92-312261D90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90" y="3789040"/>
            <a:ext cx="2862392" cy="2260509"/>
          </a:xfrm>
          <a:prstGeom prst="rect">
            <a:avLst/>
          </a:prstGeom>
        </p:spPr>
      </p:pic>
      <p:sp>
        <p:nvSpPr>
          <p:cNvPr id="20" name="矩形 19">
            <a:extLst>
              <a:ext uri="{FF2B5EF4-FFF2-40B4-BE49-F238E27FC236}">
                <a16:creationId xmlns:a16="http://schemas.microsoft.com/office/drawing/2014/main" id="{D0A45C24-93F7-4C51-A3B5-1D44639DD252}"/>
              </a:ext>
            </a:extLst>
          </p:cNvPr>
          <p:cNvSpPr/>
          <p:nvPr/>
        </p:nvSpPr>
        <p:spPr>
          <a:xfrm>
            <a:off x="5751876" y="6056473"/>
            <a:ext cx="2108269" cy="276999"/>
          </a:xfrm>
          <a:prstGeom prst="rect">
            <a:avLst/>
          </a:prstGeom>
          <a:solidFill>
            <a:schemeClr val="tx2">
              <a:lumMod val="20000"/>
              <a:lumOff val="80000"/>
            </a:schemeClr>
          </a:solidFill>
          <a:ln>
            <a:noFill/>
          </a:ln>
        </p:spPr>
        <p:txBody>
          <a:bodyPr wrap="none">
            <a:spAutoFit/>
          </a:bodyPr>
          <a:lstStyle/>
          <a:p>
            <a:pPr algn="ctr" eaLnBrk="1" hangingPunct="1"/>
            <a:r>
              <a:rPr lang="zh-CN" altLang="en-US" sz="1200" dirty="0">
                <a:solidFill>
                  <a:srgbClr val="0000FF"/>
                </a:solidFill>
                <a:latin typeface="黑体" pitchFamily="49" charset="-122"/>
                <a:ea typeface="黑体" pitchFamily="49" charset="-122"/>
              </a:rPr>
              <a:t>常用</a:t>
            </a:r>
            <a:r>
              <a:rPr lang="en-US" altLang="zh-CN" sz="1200" dirty="0">
                <a:solidFill>
                  <a:srgbClr val="0000FF"/>
                </a:solidFill>
                <a:latin typeface="黑体" pitchFamily="49" charset="-122"/>
                <a:ea typeface="黑体" pitchFamily="49" charset="-122"/>
              </a:rPr>
              <a:t>RS232</a:t>
            </a:r>
            <a:r>
              <a:rPr lang="zh-CN" altLang="en-US" sz="1200" dirty="0">
                <a:solidFill>
                  <a:srgbClr val="0000FF"/>
                </a:solidFill>
                <a:latin typeface="黑体" pitchFamily="49" charset="-122"/>
                <a:ea typeface="黑体" pitchFamily="49" charset="-122"/>
              </a:rPr>
              <a:t>接口芯片连接方式</a:t>
            </a:r>
          </a:p>
        </p:txBody>
      </p:sp>
      <p:sp>
        <p:nvSpPr>
          <p:cNvPr id="22" name="标题 1">
            <a:extLst>
              <a:ext uri="{FF2B5EF4-FFF2-40B4-BE49-F238E27FC236}">
                <a16:creationId xmlns:a16="http://schemas.microsoft.com/office/drawing/2014/main" id="{0B988438-D946-40FE-B498-A6E57AD6C7E2}"/>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数字逻辑电平标准简介</a:t>
            </a:r>
          </a:p>
        </p:txBody>
      </p:sp>
    </p:spTree>
    <p:extLst>
      <p:ext uri="{BB962C8B-B14F-4D97-AF65-F5344CB8AC3E}">
        <p14:creationId xmlns:p14="http://schemas.microsoft.com/office/powerpoint/2010/main" val="3433948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735436" y="1124744"/>
            <a:ext cx="327846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常用工业通信电平标准</a:t>
            </a:r>
          </a:p>
        </p:txBody>
      </p:sp>
      <p:sp>
        <p:nvSpPr>
          <p:cNvPr id="2" name="矩形 1">
            <a:extLst>
              <a:ext uri="{FF2B5EF4-FFF2-40B4-BE49-F238E27FC236}">
                <a16:creationId xmlns:a16="http://schemas.microsoft.com/office/drawing/2014/main" id="{7C8336CA-5BF2-4230-A9C9-CC944E9F05BF}"/>
              </a:ext>
            </a:extLst>
          </p:cNvPr>
          <p:cNvSpPr/>
          <p:nvPr/>
        </p:nvSpPr>
        <p:spPr>
          <a:xfrm>
            <a:off x="735437" y="1643098"/>
            <a:ext cx="4124596" cy="338554"/>
          </a:xfrm>
          <a:prstGeom prst="rect">
            <a:avLst/>
          </a:prstGeom>
          <a:solidFill>
            <a:schemeClr val="tx2">
              <a:lumMod val="20000"/>
              <a:lumOff val="80000"/>
            </a:schemeClr>
          </a:solidFill>
        </p:spPr>
        <p:txBody>
          <a:bodyPr wrap="square">
            <a:spAutoFit/>
          </a:bodyPr>
          <a:lstStyle/>
          <a:p>
            <a:r>
              <a:rPr lang="en-US" altLang="zh-CN" sz="1600" b="0" dirty="0">
                <a:solidFill>
                  <a:schemeClr val="tx2">
                    <a:lumMod val="50000"/>
                  </a:schemeClr>
                </a:solidFill>
                <a:latin typeface="system-ui"/>
                <a:ea typeface="仿宋_GB2312"/>
              </a:rPr>
              <a:t>RS485</a:t>
            </a:r>
            <a:r>
              <a:rPr lang="zh-CN" altLang="en-US" sz="1600" b="0" dirty="0">
                <a:solidFill>
                  <a:schemeClr val="tx2">
                    <a:lumMod val="50000"/>
                  </a:schemeClr>
                </a:solidFill>
                <a:latin typeface="system-ui"/>
                <a:ea typeface="仿宋_GB2312"/>
              </a:rPr>
              <a:t>，也简称</a:t>
            </a:r>
            <a:r>
              <a:rPr lang="en-US" altLang="zh-CN" sz="1600" b="0" dirty="0">
                <a:solidFill>
                  <a:schemeClr val="tx2">
                    <a:lumMod val="50000"/>
                  </a:schemeClr>
                </a:solidFill>
                <a:latin typeface="system-ui"/>
                <a:ea typeface="仿宋_GB2312"/>
              </a:rPr>
              <a:t>485</a:t>
            </a:r>
            <a:r>
              <a:rPr lang="zh-CN" altLang="en-US" sz="1600" b="0" dirty="0">
                <a:solidFill>
                  <a:schemeClr val="tx2">
                    <a:lumMod val="50000"/>
                  </a:schemeClr>
                </a:solidFill>
                <a:latin typeface="system-ui"/>
                <a:ea typeface="仿宋_GB2312"/>
              </a:rPr>
              <a:t>，全称</a:t>
            </a:r>
            <a:r>
              <a:rPr lang="en-US" altLang="zh-CN" sz="1600" b="0" dirty="0">
                <a:solidFill>
                  <a:schemeClr val="tx2">
                    <a:lumMod val="50000"/>
                  </a:schemeClr>
                </a:solidFill>
                <a:latin typeface="system-ui"/>
                <a:ea typeface="仿宋_GB2312"/>
              </a:rPr>
              <a:t>ANSI/TIA/EIA-485</a:t>
            </a:r>
            <a:r>
              <a:rPr lang="zh-CN" altLang="en-US" sz="1600" b="0" dirty="0">
                <a:solidFill>
                  <a:schemeClr val="tx2">
                    <a:lumMod val="50000"/>
                  </a:schemeClr>
                </a:solidFill>
                <a:latin typeface="system-ui"/>
                <a:ea typeface="仿宋_GB2312"/>
              </a:rPr>
              <a:t>。</a:t>
            </a:r>
            <a:endParaRPr lang="en-US" altLang="zh-CN" sz="1600" b="0" dirty="0">
              <a:solidFill>
                <a:schemeClr val="tx2">
                  <a:lumMod val="50000"/>
                </a:schemeClr>
              </a:solidFill>
              <a:latin typeface="system-ui"/>
              <a:ea typeface="仿宋_GB2312"/>
            </a:endParaRPr>
          </a:p>
        </p:txBody>
      </p:sp>
      <p:sp>
        <p:nvSpPr>
          <p:cNvPr id="11" name="矩形 10">
            <a:extLst>
              <a:ext uri="{FF2B5EF4-FFF2-40B4-BE49-F238E27FC236}">
                <a16:creationId xmlns:a16="http://schemas.microsoft.com/office/drawing/2014/main" id="{BE858B4E-F373-4CE9-A91E-890BD4C12DB8}"/>
              </a:ext>
            </a:extLst>
          </p:cNvPr>
          <p:cNvSpPr/>
          <p:nvPr/>
        </p:nvSpPr>
        <p:spPr>
          <a:xfrm>
            <a:off x="730335" y="2404940"/>
            <a:ext cx="8095238" cy="738664"/>
          </a:xfrm>
          <a:prstGeom prst="rect">
            <a:avLst/>
          </a:prstGeom>
          <a:solidFill>
            <a:schemeClr val="accent2">
              <a:lumMod val="20000"/>
              <a:lumOff val="80000"/>
            </a:schemeClr>
          </a:solidFill>
        </p:spPr>
        <p:txBody>
          <a:bodyPr wrap="square">
            <a:spAutoFit/>
          </a:bodyPr>
          <a:lstStyle/>
          <a:p>
            <a:pPr marL="285750" indent="-285750">
              <a:buFont typeface="Wingdings" panose="05000000000000000000" pitchFamily="2" charset="2"/>
              <a:buChar char="ü"/>
            </a:pPr>
            <a:r>
              <a:rPr lang="en-US" altLang="zh-CN" sz="1400" b="0" dirty="0">
                <a:solidFill>
                  <a:schemeClr val="tx2">
                    <a:lumMod val="50000"/>
                  </a:schemeClr>
                </a:solidFill>
                <a:latin typeface="system-ui"/>
                <a:ea typeface="仿宋_GB2312"/>
              </a:rPr>
              <a:t>RS485</a:t>
            </a:r>
            <a:r>
              <a:rPr lang="zh-CN" altLang="en-US" sz="1400" b="0" dirty="0">
                <a:solidFill>
                  <a:schemeClr val="tx2">
                    <a:lumMod val="50000"/>
                  </a:schemeClr>
                </a:solidFill>
                <a:latin typeface="system-ui"/>
                <a:ea typeface="仿宋_GB2312"/>
              </a:rPr>
              <a:t>信号采样差模传输，差模是相对于共模而言的，差模也称为差分，</a:t>
            </a:r>
            <a:r>
              <a:rPr lang="en-US" altLang="zh-CN" sz="1400" b="0" dirty="0">
                <a:solidFill>
                  <a:schemeClr val="tx2">
                    <a:lumMod val="50000"/>
                  </a:schemeClr>
                </a:solidFill>
                <a:latin typeface="system-ui"/>
                <a:ea typeface="仿宋_GB2312"/>
              </a:rPr>
              <a:t>A</a:t>
            </a:r>
            <a:r>
              <a:rPr lang="zh-CN" altLang="en-US" sz="1400" b="0" dirty="0">
                <a:solidFill>
                  <a:schemeClr val="tx2">
                    <a:lumMod val="50000"/>
                  </a:schemeClr>
                </a:solidFill>
                <a:latin typeface="system-ui"/>
                <a:ea typeface="仿宋_GB2312"/>
              </a:rPr>
              <a:t>线的绝对电压值比</a:t>
            </a:r>
            <a:r>
              <a:rPr lang="en-US" altLang="zh-CN" sz="1400" b="0" dirty="0">
                <a:solidFill>
                  <a:schemeClr val="tx2">
                    <a:lumMod val="50000"/>
                  </a:schemeClr>
                </a:solidFill>
                <a:latin typeface="system-ui"/>
                <a:ea typeface="仿宋_GB2312"/>
              </a:rPr>
              <a:t>B</a:t>
            </a:r>
            <a:r>
              <a:rPr lang="zh-CN" altLang="en-US" sz="1400" b="0" dirty="0">
                <a:solidFill>
                  <a:schemeClr val="tx2">
                    <a:lumMod val="50000"/>
                  </a:schemeClr>
                </a:solidFill>
                <a:latin typeface="system-ui"/>
                <a:ea typeface="仿宋_GB2312"/>
              </a:rPr>
              <a:t>线的至少大于</a:t>
            </a:r>
            <a:r>
              <a:rPr lang="en-US" altLang="zh-CN" sz="1400" b="0" dirty="0">
                <a:solidFill>
                  <a:schemeClr val="tx2">
                    <a:lumMod val="50000"/>
                  </a:schemeClr>
                </a:solidFill>
                <a:latin typeface="system-ui"/>
                <a:ea typeface="仿宋_GB2312"/>
              </a:rPr>
              <a:t>200mV</a:t>
            </a:r>
            <a:r>
              <a:rPr lang="zh-CN" altLang="en-US" sz="1400" b="0" dirty="0">
                <a:solidFill>
                  <a:schemeClr val="tx2">
                    <a:lumMod val="50000"/>
                  </a:schemeClr>
                </a:solidFill>
                <a:latin typeface="system-ui"/>
                <a:ea typeface="仿宋_GB2312"/>
              </a:rPr>
              <a:t>则识别为逻辑</a:t>
            </a:r>
            <a:r>
              <a:rPr lang="en-US" altLang="zh-CN" sz="1400" b="0" dirty="0">
                <a:solidFill>
                  <a:schemeClr val="tx2">
                    <a:lumMod val="50000"/>
                  </a:schemeClr>
                </a:solidFill>
                <a:latin typeface="system-ui"/>
                <a:ea typeface="仿宋_GB2312"/>
              </a:rPr>
              <a:t>1 </a:t>
            </a:r>
            <a:r>
              <a:rPr lang="zh-CN" altLang="en-US" sz="1400" b="0" dirty="0">
                <a:solidFill>
                  <a:schemeClr val="tx2">
                    <a:lumMod val="50000"/>
                  </a:schemeClr>
                </a:solidFill>
                <a:latin typeface="system-ui"/>
                <a:ea typeface="仿宋_GB2312"/>
              </a:rPr>
              <a:t>，或者</a:t>
            </a:r>
            <a:r>
              <a:rPr lang="en-US" altLang="zh-CN" sz="1400" b="0" dirty="0">
                <a:solidFill>
                  <a:schemeClr val="tx2">
                    <a:lumMod val="50000"/>
                  </a:schemeClr>
                </a:solidFill>
                <a:latin typeface="system-ui"/>
                <a:ea typeface="仿宋_GB2312"/>
              </a:rPr>
              <a:t>A</a:t>
            </a:r>
            <a:r>
              <a:rPr lang="zh-CN" altLang="en-US" sz="1400" b="0" dirty="0">
                <a:solidFill>
                  <a:schemeClr val="tx2">
                    <a:lumMod val="50000"/>
                  </a:schemeClr>
                </a:solidFill>
                <a:latin typeface="system-ui"/>
                <a:ea typeface="仿宋_GB2312"/>
              </a:rPr>
              <a:t>线的绝对电压值比</a:t>
            </a:r>
            <a:r>
              <a:rPr lang="en-US" altLang="zh-CN" sz="1400" b="0" dirty="0">
                <a:solidFill>
                  <a:schemeClr val="tx2">
                    <a:lumMod val="50000"/>
                  </a:schemeClr>
                </a:solidFill>
                <a:latin typeface="system-ui"/>
                <a:ea typeface="仿宋_GB2312"/>
              </a:rPr>
              <a:t>B</a:t>
            </a:r>
            <a:r>
              <a:rPr lang="zh-CN" altLang="en-US" sz="1400" b="0" dirty="0">
                <a:solidFill>
                  <a:schemeClr val="tx2">
                    <a:lumMod val="50000"/>
                  </a:schemeClr>
                </a:solidFill>
                <a:latin typeface="system-ui"/>
                <a:ea typeface="仿宋_GB2312"/>
              </a:rPr>
              <a:t>线的至少小</a:t>
            </a:r>
            <a:r>
              <a:rPr lang="en-US" altLang="zh-CN" sz="1400" b="0" dirty="0">
                <a:solidFill>
                  <a:schemeClr val="tx2">
                    <a:lumMod val="50000"/>
                  </a:schemeClr>
                </a:solidFill>
                <a:latin typeface="system-ui"/>
                <a:ea typeface="仿宋_GB2312"/>
              </a:rPr>
              <a:t>200mV</a:t>
            </a:r>
            <a:r>
              <a:rPr lang="zh-CN" altLang="en-US" sz="1400" b="0" dirty="0">
                <a:solidFill>
                  <a:schemeClr val="tx2">
                    <a:lumMod val="50000"/>
                  </a:schemeClr>
                </a:solidFill>
                <a:latin typeface="system-ui"/>
                <a:ea typeface="仿宋_GB2312"/>
              </a:rPr>
              <a:t>，才识别为逻辑</a:t>
            </a:r>
            <a:r>
              <a:rPr lang="en-US" altLang="zh-CN" sz="1400" b="0" dirty="0">
                <a:solidFill>
                  <a:schemeClr val="tx2">
                    <a:lumMod val="50000"/>
                  </a:schemeClr>
                </a:solidFill>
                <a:latin typeface="system-ui"/>
                <a:ea typeface="仿宋_GB2312"/>
              </a:rPr>
              <a:t>0</a:t>
            </a:r>
            <a:r>
              <a:rPr lang="zh-CN" altLang="en-US" sz="1400" b="0" dirty="0">
                <a:solidFill>
                  <a:schemeClr val="tx2">
                    <a:lumMod val="50000"/>
                  </a:schemeClr>
                </a:solidFill>
                <a:latin typeface="system-ui"/>
                <a:ea typeface="仿宋_GB2312"/>
              </a:rPr>
              <a:t>，</a:t>
            </a:r>
            <a:r>
              <a:rPr lang="en-US" altLang="zh-CN" sz="1400" b="0" dirty="0">
                <a:solidFill>
                  <a:schemeClr val="tx2">
                    <a:lumMod val="50000"/>
                  </a:schemeClr>
                </a:solidFill>
                <a:latin typeface="system-ui"/>
                <a:ea typeface="仿宋_GB2312"/>
              </a:rPr>
              <a:t>RS485</a:t>
            </a:r>
            <a:r>
              <a:rPr lang="zh-CN" altLang="en-US" sz="1400" b="0" dirty="0">
                <a:solidFill>
                  <a:schemeClr val="tx2">
                    <a:lumMod val="50000"/>
                  </a:schemeClr>
                </a:solidFill>
                <a:latin typeface="system-ui"/>
                <a:ea typeface="仿宋_GB2312"/>
              </a:rPr>
              <a:t>发送时逻辑</a:t>
            </a:r>
            <a:r>
              <a:rPr lang="en-US" altLang="zh-CN" sz="1400" b="0" dirty="0">
                <a:solidFill>
                  <a:schemeClr val="tx2">
                    <a:lumMod val="50000"/>
                  </a:schemeClr>
                </a:solidFill>
                <a:latin typeface="system-ui"/>
                <a:ea typeface="仿宋_GB2312"/>
              </a:rPr>
              <a:t>1  A-B</a:t>
            </a:r>
            <a:r>
              <a:rPr lang="zh-CN" altLang="en-US" sz="1400" b="0" dirty="0">
                <a:solidFill>
                  <a:schemeClr val="tx2">
                    <a:lumMod val="50000"/>
                  </a:schemeClr>
                </a:solidFill>
                <a:latin typeface="system-ui"/>
                <a:ea typeface="仿宋_GB2312"/>
              </a:rPr>
              <a:t>为</a:t>
            </a:r>
            <a:r>
              <a:rPr lang="en-US" altLang="zh-CN" sz="1400" b="0" dirty="0">
                <a:solidFill>
                  <a:schemeClr val="tx2">
                    <a:lumMod val="50000"/>
                  </a:schemeClr>
                </a:solidFill>
                <a:latin typeface="system-ui"/>
                <a:ea typeface="仿宋_GB2312"/>
              </a:rPr>
              <a:t>+2V~+6V</a:t>
            </a:r>
            <a:r>
              <a:rPr lang="zh-CN" altLang="en-US" sz="1400" b="0" dirty="0">
                <a:solidFill>
                  <a:schemeClr val="tx2">
                    <a:lumMod val="50000"/>
                  </a:schemeClr>
                </a:solidFill>
                <a:latin typeface="system-ui"/>
                <a:ea typeface="仿宋_GB2312"/>
              </a:rPr>
              <a:t>，逻辑</a:t>
            </a:r>
            <a:r>
              <a:rPr lang="en-US" altLang="zh-CN" sz="1400" b="0" dirty="0">
                <a:solidFill>
                  <a:schemeClr val="tx2">
                    <a:lumMod val="50000"/>
                  </a:schemeClr>
                </a:solidFill>
                <a:latin typeface="system-ui"/>
                <a:ea typeface="仿宋_GB2312"/>
              </a:rPr>
              <a:t>0  A-B</a:t>
            </a:r>
            <a:r>
              <a:rPr lang="zh-CN" altLang="en-US" sz="1400" b="0" dirty="0">
                <a:solidFill>
                  <a:schemeClr val="tx2">
                    <a:lumMod val="50000"/>
                  </a:schemeClr>
                </a:solidFill>
                <a:latin typeface="system-ui"/>
                <a:ea typeface="仿宋_GB2312"/>
              </a:rPr>
              <a:t>为</a:t>
            </a:r>
            <a:r>
              <a:rPr lang="en-US" altLang="zh-CN" sz="1400" b="0" dirty="0">
                <a:solidFill>
                  <a:schemeClr val="tx2">
                    <a:lumMod val="50000"/>
                  </a:schemeClr>
                </a:solidFill>
                <a:latin typeface="system-ui"/>
                <a:ea typeface="仿宋_GB2312"/>
              </a:rPr>
              <a:t>-2V~-6V</a:t>
            </a:r>
            <a:r>
              <a:rPr lang="zh-CN" altLang="en-US" sz="1400" b="0" dirty="0">
                <a:solidFill>
                  <a:schemeClr val="tx2">
                    <a:lumMod val="50000"/>
                  </a:schemeClr>
                </a:solidFill>
                <a:latin typeface="system-ui"/>
                <a:ea typeface="仿宋_GB2312"/>
              </a:rPr>
              <a:t>。</a:t>
            </a:r>
          </a:p>
        </p:txBody>
      </p:sp>
      <p:sp>
        <p:nvSpPr>
          <p:cNvPr id="20" name="矩形 19">
            <a:extLst>
              <a:ext uri="{FF2B5EF4-FFF2-40B4-BE49-F238E27FC236}">
                <a16:creationId xmlns:a16="http://schemas.microsoft.com/office/drawing/2014/main" id="{D0A45C24-93F7-4C51-A3B5-1D44639DD252}"/>
              </a:ext>
            </a:extLst>
          </p:cNvPr>
          <p:cNvSpPr/>
          <p:nvPr/>
        </p:nvSpPr>
        <p:spPr>
          <a:xfrm>
            <a:off x="6948263" y="4600038"/>
            <a:ext cx="2108270" cy="276999"/>
          </a:xfrm>
          <a:prstGeom prst="rect">
            <a:avLst/>
          </a:prstGeom>
          <a:solidFill>
            <a:schemeClr val="tx2">
              <a:lumMod val="20000"/>
              <a:lumOff val="80000"/>
            </a:schemeClr>
          </a:solidFill>
          <a:ln>
            <a:noFill/>
          </a:ln>
        </p:spPr>
        <p:txBody>
          <a:bodyPr wrap="none">
            <a:spAutoFit/>
          </a:bodyPr>
          <a:lstStyle/>
          <a:p>
            <a:pPr algn="ctr" eaLnBrk="1" hangingPunct="1"/>
            <a:r>
              <a:rPr lang="zh-CN" altLang="en-US" sz="1200" dirty="0">
                <a:solidFill>
                  <a:srgbClr val="0000FF"/>
                </a:solidFill>
                <a:latin typeface="黑体" pitchFamily="49" charset="-122"/>
                <a:ea typeface="黑体" pitchFamily="49" charset="-122"/>
              </a:rPr>
              <a:t>常用</a:t>
            </a:r>
            <a:r>
              <a:rPr lang="en-US" altLang="zh-CN" sz="1200" dirty="0">
                <a:solidFill>
                  <a:srgbClr val="0000FF"/>
                </a:solidFill>
                <a:latin typeface="黑体" pitchFamily="49" charset="-122"/>
                <a:ea typeface="黑体" pitchFamily="49" charset="-122"/>
              </a:rPr>
              <a:t>RS485</a:t>
            </a:r>
            <a:r>
              <a:rPr lang="zh-CN" altLang="en-US" sz="1200" dirty="0">
                <a:solidFill>
                  <a:srgbClr val="0000FF"/>
                </a:solidFill>
                <a:latin typeface="黑体" pitchFamily="49" charset="-122"/>
                <a:ea typeface="黑体" pitchFamily="49" charset="-122"/>
              </a:rPr>
              <a:t>接口芯片功能框图</a:t>
            </a:r>
          </a:p>
        </p:txBody>
      </p:sp>
      <p:sp>
        <p:nvSpPr>
          <p:cNvPr id="10" name="矩形 9">
            <a:extLst>
              <a:ext uri="{FF2B5EF4-FFF2-40B4-BE49-F238E27FC236}">
                <a16:creationId xmlns:a16="http://schemas.microsoft.com/office/drawing/2014/main" id="{489814E8-B4E8-4DA7-9835-245404E8CD58}"/>
              </a:ext>
            </a:extLst>
          </p:cNvPr>
          <p:cNvSpPr/>
          <p:nvPr/>
        </p:nvSpPr>
        <p:spPr>
          <a:xfrm>
            <a:off x="735436" y="2033901"/>
            <a:ext cx="8085036" cy="307777"/>
          </a:xfrm>
          <a:prstGeom prst="rect">
            <a:avLst/>
          </a:prstGeom>
          <a:solidFill>
            <a:schemeClr val="accent2">
              <a:lumMod val="20000"/>
              <a:lumOff val="80000"/>
            </a:schemeClr>
          </a:solidFill>
        </p:spPr>
        <p:txBody>
          <a:bodyPr wrap="square">
            <a:spAutoFit/>
          </a:bodyPr>
          <a:lstStyle/>
          <a:p>
            <a:pPr marL="285750" indent="-285750">
              <a:buFont typeface="Wingdings" panose="05000000000000000000" pitchFamily="2" charset="2"/>
              <a:buChar char="ü"/>
            </a:pPr>
            <a:r>
              <a:rPr lang="en-US" altLang="zh-CN" sz="1400" b="0" dirty="0">
                <a:solidFill>
                  <a:schemeClr val="tx2">
                    <a:lumMod val="50000"/>
                  </a:schemeClr>
                </a:solidFill>
                <a:latin typeface="system-ui"/>
                <a:ea typeface="仿宋_GB2312"/>
              </a:rPr>
              <a:t>RS485 </a:t>
            </a:r>
            <a:r>
              <a:rPr lang="zh-CN" altLang="en-US" sz="1400" b="0" dirty="0">
                <a:solidFill>
                  <a:schemeClr val="tx2">
                    <a:lumMod val="50000"/>
                  </a:schemeClr>
                </a:solidFill>
                <a:latin typeface="system-ui"/>
                <a:ea typeface="仿宋_GB2312"/>
              </a:rPr>
              <a:t>采用两条信号线（</a:t>
            </a:r>
            <a:r>
              <a:rPr lang="en-US" altLang="zh-CN" sz="1400" b="0" dirty="0">
                <a:solidFill>
                  <a:schemeClr val="tx2">
                    <a:lumMod val="50000"/>
                  </a:schemeClr>
                </a:solidFill>
                <a:latin typeface="system-ui"/>
                <a:ea typeface="仿宋_GB2312"/>
              </a:rPr>
              <a:t>A</a:t>
            </a:r>
            <a:r>
              <a:rPr lang="zh-CN" altLang="en-US" sz="1400" b="0" dirty="0">
                <a:solidFill>
                  <a:schemeClr val="tx2">
                    <a:lumMod val="50000"/>
                  </a:schemeClr>
                </a:solidFill>
                <a:latin typeface="system-ui"/>
                <a:ea typeface="仿宋_GB2312"/>
              </a:rPr>
              <a:t>线、</a:t>
            </a:r>
            <a:r>
              <a:rPr lang="en-US" altLang="zh-CN" sz="1400" b="0" dirty="0">
                <a:solidFill>
                  <a:schemeClr val="tx2">
                    <a:lumMod val="50000"/>
                  </a:schemeClr>
                </a:solidFill>
                <a:latin typeface="system-ui"/>
                <a:ea typeface="仿宋_GB2312"/>
              </a:rPr>
              <a:t>B</a:t>
            </a:r>
            <a:r>
              <a:rPr lang="zh-CN" altLang="en-US" sz="1400" b="0" dirty="0">
                <a:solidFill>
                  <a:schemeClr val="tx2">
                    <a:lumMod val="50000"/>
                  </a:schemeClr>
                </a:solidFill>
                <a:latin typeface="system-ui"/>
                <a:ea typeface="仿宋_GB2312"/>
              </a:rPr>
              <a:t>线）能实现简单的半双工通信过程。</a:t>
            </a:r>
          </a:p>
        </p:txBody>
      </p:sp>
      <p:pic>
        <p:nvPicPr>
          <p:cNvPr id="5" name="图片 4">
            <a:extLst>
              <a:ext uri="{FF2B5EF4-FFF2-40B4-BE49-F238E27FC236}">
                <a16:creationId xmlns:a16="http://schemas.microsoft.com/office/drawing/2014/main" id="{89BB79EC-499A-46D0-B020-A0887A289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7929" y="3175281"/>
            <a:ext cx="2244432" cy="1424757"/>
          </a:xfrm>
          <a:prstGeom prst="rect">
            <a:avLst/>
          </a:prstGeom>
        </p:spPr>
      </p:pic>
      <p:sp>
        <p:nvSpPr>
          <p:cNvPr id="8" name="矩形 7">
            <a:extLst>
              <a:ext uri="{FF2B5EF4-FFF2-40B4-BE49-F238E27FC236}">
                <a16:creationId xmlns:a16="http://schemas.microsoft.com/office/drawing/2014/main" id="{54A4460E-DDAC-489C-907B-A16AE21E0D64}"/>
              </a:ext>
            </a:extLst>
          </p:cNvPr>
          <p:cNvSpPr/>
          <p:nvPr/>
        </p:nvSpPr>
        <p:spPr>
          <a:xfrm>
            <a:off x="722416" y="3683429"/>
            <a:ext cx="6120680" cy="1027397"/>
          </a:xfrm>
          <a:prstGeom prst="rect">
            <a:avLst/>
          </a:prstGeom>
          <a:solidFill>
            <a:schemeClr val="tx2">
              <a:lumMod val="20000"/>
              <a:lumOff val="80000"/>
            </a:schemeClr>
          </a:solidFill>
        </p:spPr>
        <p:txBody>
          <a:bodyPr wrap="square">
            <a:spAutoFit/>
          </a:bodyPr>
          <a:lstStyle/>
          <a:p>
            <a:pPr>
              <a:lnSpc>
                <a:spcPct val="150000"/>
              </a:lnSpc>
            </a:pPr>
            <a:r>
              <a:rPr lang="zh-CN" altLang="en-US" sz="1400" b="0" dirty="0">
                <a:solidFill>
                  <a:srgbClr val="800000"/>
                </a:solidFill>
                <a:latin typeface="-apple-system"/>
                <a:ea typeface="仿宋_GB2312"/>
              </a:rPr>
              <a:t>什么是半双工呢？所谓半双工，就是设备在同一时刻要么处于收数据状态，要么处于发数据状态，不允许同时收发数据。而全双工则刚好相反，允许同时收发。譬如</a:t>
            </a:r>
            <a:r>
              <a:rPr lang="en-US" altLang="zh-CN" sz="1400" b="0" dirty="0">
                <a:solidFill>
                  <a:srgbClr val="800000"/>
                </a:solidFill>
                <a:latin typeface="-apple-system"/>
                <a:ea typeface="仿宋_GB2312"/>
              </a:rPr>
              <a:t>RS-232</a:t>
            </a:r>
            <a:r>
              <a:rPr lang="zh-CN" altLang="en-US" sz="1400" b="0" dirty="0">
                <a:solidFill>
                  <a:srgbClr val="800000"/>
                </a:solidFill>
                <a:latin typeface="-apple-system"/>
                <a:ea typeface="仿宋_GB2312"/>
              </a:rPr>
              <a:t>是全双工接口，</a:t>
            </a:r>
            <a:r>
              <a:rPr lang="en-US" altLang="zh-CN" sz="1400" b="0" dirty="0">
                <a:solidFill>
                  <a:srgbClr val="800000"/>
                </a:solidFill>
                <a:latin typeface="-apple-system"/>
                <a:ea typeface="仿宋_GB2312"/>
              </a:rPr>
              <a:t>RS-485</a:t>
            </a:r>
            <a:r>
              <a:rPr lang="zh-CN" altLang="en-US" sz="1400" b="0" dirty="0">
                <a:solidFill>
                  <a:srgbClr val="800000"/>
                </a:solidFill>
                <a:latin typeface="-apple-system"/>
                <a:ea typeface="仿宋_GB2312"/>
              </a:rPr>
              <a:t>就是一种半双工总线。</a:t>
            </a:r>
            <a:endParaRPr lang="zh-CN" altLang="en-US" sz="1400" b="0" dirty="0">
              <a:solidFill>
                <a:srgbClr val="800000"/>
              </a:solidFill>
              <a:ea typeface="仿宋_GB2312"/>
            </a:endParaRPr>
          </a:p>
        </p:txBody>
      </p:sp>
      <p:pic>
        <p:nvPicPr>
          <p:cNvPr id="12" name="图片 11">
            <a:extLst>
              <a:ext uri="{FF2B5EF4-FFF2-40B4-BE49-F238E27FC236}">
                <a16:creationId xmlns:a16="http://schemas.microsoft.com/office/drawing/2014/main" id="{82F18323-F6E1-45DC-9562-E51B8EA0EB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65" y="4738537"/>
            <a:ext cx="4322739" cy="1698167"/>
          </a:xfrm>
          <a:prstGeom prst="rect">
            <a:avLst/>
          </a:prstGeom>
        </p:spPr>
      </p:pic>
      <p:pic>
        <p:nvPicPr>
          <p:cNvPr id="14" name="图片 13">
            <a:extLst>
              <a:ext uri="{FF2B5EF4-FFF2-40B4-BE49-F238E27FC236}">
                <a16:creationId xmlns:a16="http://schemas.microsoft.com/office/drawing/2014/main" id="{256F83B9-7FC7-4E84-A2BA-F732F7217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7741" y="5013056"/>
            <a:ext cx="4012733" cy="1424756"/>
          </a:xfrm>
          <a:prstGeom prst="rect">
            <a:avLst/>
          </a:prstGeom>
        </p:spPr>
      </p:pic>
      <p:sp>
        <p:nvSpPr>
          <p:cNvPr id="22" name="矩形 21">
            <a:extLst>
              <a:ext uri="{FF2B5EF4-FFF2-40B4-BE49-F238E27FC236}">
                <a16:creationId xmlns:a16="http://schemas.microsoft.com/office/drawing/2014/main" id="{F7564BD0-F8D9-464A-AD06-C740E15C3157}"/>
              </a:ext>
            </a:extLst>
          </p:cNvPr>
          <p:cNvSpPr/>
          <p:nvPr/>
        </p:nvSpPr>
        <p:spPr>
          <a:xfrm>
            <a:off x="722416" y="3235615"/>
            <a:ext cx="6120680" cy="307777"/>
          </a:xfrm>
          <a:prstGeom prst="rect">
            <a:avLst/>
          </a:prstGeom>
          <a:solidFill>
            <a:schemeClr val="accent2">
              <a:lumMod val="20000"/>
              <a:lumOff val="80000"/>
            </a:schemeClr>
          </a:solidFill>
        </p:spPr>
        <p:txBody>
          <a:bodyPr wrap="square">
            <a:spAutoFit/>
          </a:bodyPr>
          <a:lstStyle/>
          <a:p>
            <a:pPr marL="285750" indent="-285750">
              <a:buFont typeface="Wingdings" panose="05000000000000000000" pitchFamily="2" charset="2"/>
              <a:buChar char="ü"/>
            </a:pPr>
            <a:r>
              <a:rPr lang="en-US" altLang="zh-CN" sz="1400" b="0" dirty="0">
                <a:solidFill>
                  <a:schemeClr val="tx2">
                    <a:lumMod val="50000"/>
                  </a:schemeClr>
                </a:solidFill>
                <a:latin typeface="system-ui"/>
                <a:ea typeface="仿宋_GB2312"/>
              </a:rPr>
              <a:t>RS485</a:t>
            </a:r>
            <a:r>
              <a:rPr lang="zh-CN" altLang="en-US" sz="1400" b="0" dirty="0">
                <a:solidFill>
                  <a:schemeClr val="tx2">
                    <a:lumMod val="50000"/>
                  </a:schemeClr>
                </a:solidFill>
                <a:latin typeface="system-ui"/>
                <a:ea typeface="仿宋_GB2312"/>
              </a:rPr>
              <a:t>共模电压范围为</a:t>
            </a:r>
            <a:r>
              <a:rPr lang="en-US" altLang="zh-CN" sz="1400" b="0" dirty="0">
                <a:solidFill>
                  <a:schemeClr val="tx2">
                    <a:lumMod val="50000"/>
                  </a:schemeClr>
                </a:solidFill>
                <a:latin typeface="system-ui"/>
                <a:ea typeface="仿宋_GB2312"/>
              </a:rPr>
              <a:t>-7</a:t>
            </a:r>
            <a:r>
              <a:rPr lang="zh-CN" altLang="en-US" sz="1400" b="0" dirty="0">
                <a:solidFill>
                  <a:schemeClr val="tx2">
                    <a:lumMod val="50000"/>
                  </a:schemeClr>
                </a:solidFill>
                <a:latin typeface="system-ui"/>
                <a:ea typeface="仿宋_GB2312"/>
              </a:rPr>
              <a:t>～</a:t>
            </a:r>
            <a:r>
              <a:rPr lang="en-US" altLang="zh-CN" sz="1400" b="0" dirty="0">
                <a:solidFill>
                  <a:schemeClr val="tx2">
                    <a:lumMod val="50000"/>
                  </a:schemeClr>
                </a:solidFill>
                <a:latin typeface="system-ui"/>
                <a:ea typeface="仿宋_GB2312"/>
              </a:rPr>
              <a:t>+12V</a:t>
            </a:r>
            <a:r>
              <a:rPr lang="zh-CN" altLang="en-US" sz="1400" b="0" dirty="0">
                <a:solidFill>
                  <a:schemeClr val="tx2">
                    <a:lumMod val="50000"/>
                  </a:schemeClr>
                </a:solidFill>
                <a:latin typeface="system-ui"/>
                <a:ea typeface="仿宋_GB2312"/>
              </a:rPr>
              <a:t>。</a:t>
            </a:r>
          </a:p>
        </p:txBody>
      </p:sp>
      <p:sp>
        <p:nvSpPr>
          <p:cNvPr id="23" name="标题 1">
            <a:extLst>
              <a:ext uri="{FF2B5EF4-FFF2-40B4-BE49-F238E27FC236}">
                <a16:creationId xmlns:a16="http://schemas.microsoft.com/office/drawing/2014/main" id="{A4A23D8A-6F04-4EFA-A9C8-3447ECE16801}"/>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数字逻辑电平标准简介</a:t>
            </a:r>
          </a:p>
        </p:txBody>
      </p:sp>
    </p:spTree>
    <p:extLst>
      <p:ext uri="{BB962C8B-B14F-4D97-AF65-F5344CB8AC3E}">
        <p14:creationId xmlns:p14="http://schemas.microsoft.com/office/powerpoint/2010/main" val="68628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735436" y="1124744"/>
            <a:ext cx="327846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常用工业通信电平标准</a:t>
            </a:r>
          </a:p>
        </p:txBody>
      </p:sp>
      <p:sp>
        <p:nvSpPr>
          <p:cNvPr id="2" name="矩形 1">
            <a:extLst>
              <a:ext uri="{FF2B5EF4-FFF2-40B4-BE49-F238E27FC236}">
                <a16:creationId xmlns:a16="http://schemas.microsoft.com/office/drawing/2014/main" id="{7C8336CA-5BF2-4230-A9C9-CC944E9F05BF}"/>
              </a:ext>
            </a:extLst>
          </p:cNvPr>
          <p:cNvSpPr/>
          <p:nvPr/>
        </p:nvSpPr>
        <p:spPr>
          <a:xfrm>
            <a:off x="735437" y="1643098"/>
            <a:ext cx="2324395" cy="338554"/>
          </a:xfrm>
          <a:prstGeom prst="rect">
            <a:avLst/>
          </a:prstGeom>
          <a:solidFill>
            <a:schemeClr val="tx2">
              <a:lumMod val="20000"/>
              <a:lumOff val="80000"/>
            </a:schemeClr>
          </a:solidFill>
        </p:spPr>
        <p:txBody>
          <a:bodyPr wrap="square">
            <a:spAutoFit/>
          </a:bodyPr>
          <a:lstStyle/>
          <a:p>
            <a:r>
              <a:rPr lang="en-US" altLang="zh-CN" sz="1600" b="0" dirty="0">
                <a:solidFill>
                  <a:schemeClr val="tx2">
                    <a:lumMod val="50000"/>
                  </a:schemeClr>
                </a:solidFill>
                <a:latin typeface="system-ui"/>
                <a:ea typeface="仿宋_GB2312"/>
              </a:rPr>
              <a:t>RS232</a:t>
            </a:r>
            <a:r>
              <a:rPr lang="zh-CN" altLang="en-US" sz="1600" b="0" dirty="0">
                <a:solidFill>
                  <a:schemeClr val="tx2">
                    <a:lumMod val="50000"/>
                  </a:schemeClr>
                </a:solidFill>
                <a:latin typeface="system-ui"/>
                <a:ea typeface="仿宋_GB2312"/>
              </a:rPr>
              <a:t>和</a:t>
            </a:r>
            <a:r>
              <a:rPr lang="en-US" altLang="zh-CN" sz="1600" b="0" dirty="0">
                <a:solidFill>
                  <a:schemeClr val="tx2">
                    <a:lumMod val="50000"/>
                  </a:schemeClr>
                </a:solidFill>
                <a:latin typeface="system-ui"/>
                <a:ea typeface="仿宋_GB2312"/>
              </a:rPr>
              <a:t>RS485</a:t>
            </a:r>
            <a:r>
              <a:rPr lang="zh-CN" altLang="en-US" sz="1600" b="0" dirty="0">
                <a:solidFill>
                  <a:schemeClr val="tx2">
                    <a:lumMod val="50000"/>
                  </a:schemeClr>
                </a:solidFill>
                <a:latin typeface="system-ui"/>
                <a:ea typeface="仿宋_GB2312"/>
              </a:rPr>
              <a:t>特点对比</a:t>
            </a:r>
            <a:endParaRPr lang="en-US" altLang="zh-CN" sz="1600" b="0" dirty="0">
              <a:solidFill>
                <a:schemeClr val="tx2">
                  <a:lumMod val="50000"/>
                </a:schemeClr>
              </a:solidFill>
              <a:latin typeface="system-ui"/>
              <a:ea typeface="仿宋_GB2312"/>
            </a:endParaRPr>
          </a:p>
        </p:txBody>
      </p:sp>
      <p:sp>
        <p:nvSpPr>
          <p:cNvPr id="11" name="矩形 10">
            <a:extLst>
              <a:ext uri="{FF2B5EF4-FFF2-40B4-BE49-F238E27FC236}">
                <a16:creationId xmlns:a16="http://schemas.microsoft.com/office/drawing/2014/main" id="{BE858B4E-F373-4CE9-A91E-890BD4C12DB8}"/>
              </a:ext>
            </a:extLst>
          </p:cNvPr>
          <p:cNvSpPr/>
          <p:nvPr/>
        </p:nvSpPr>
        <p:spPr>
          <a:xfrm>
            <a:off x="730335" y="2404940"/>
            <a:ext cx="8095238" cy="307777"/>
          </a:xfrm>
          <a:prstGeom prst="rect">
            <a:avLst/>
          </a:prstGeom>
          <a:solidFill>
            <a:schemeClr val="accent2">
              <a:lumMod val="20000"/>
              <a:lumOff val="80000"/>
            </a:schemeClr>
          </a:solidFill>
        </p:spPr>
        <p:txBody>
          <a:bodyPr wrap="square">
            <a:spAutoFit/>
          </a:bodyPr>
          <a:lstStyle/>
          <a:p>
            <a:pPr marL="285750" indent="-285750">
              <a:buFont typeface="Wingdings" panose="05000000000000000000" pitchFamily="2" charset="2"/>
              <a:buChar char="ü"/>
            </a:pPr>
            <a:r>
              <a:rPr lang="en-US" altLang="zh-CN" sz="1400" b="0" dirty="0">
                <a:solidFill>
                  <a:schemeClr val="tx2">
                    <a:lumMod val="50000"/>
                  </a:schemeClr>
                </a:solidFill>
                <a:latin typeface="system-ui"/>
                <a:ea typeface="仿宋_GB2312"/>
              </a:rPr>
              <a:t>RS232</a:t>
            </a:r>
            <a:r>
              <a:rPr lang="zh-CN" altLang="en-US" sz="1400" b="0" dirty="0">
                <a:solidFill>
                  <a:schemeClr val="tx2">
                    <a:lumMod val="50000"/>
                  </a:schemeClr>
                </a:solidFill>
                <a:latin typeface="system-ui"/>
                <a:ea typeface="仿宋_GB2312"/>
              </a:rPr>
              <a:t>只能实现点对点通信，</a:t>
            </a:r>
            <a:r>
              <a:rPr lang="en-US" altLang="zh-CN" sz="1400" b="0" dirty="0">
                <a:solidFill>
                  <a:schemeClr val="tx2">
                    <a:lumMod val="50000"/>
                  </a:schemeClr>
                </a:solidFill>
                <a:latin typeface="system-ui"/>
                <a:ea typeface="仿宋_GB2312"/>
              </a:rPr>
              <a:t> RS485</a:t>
            </a:r>
            <a:r>
              <a:rPr lang="zh-CN" altLang="en-US" sz="1400" b="0" dirty="0">
                <a:solidFill>
                  <a:schemeClr val="tx2">
                    <a:lumMod val="50000"/>
                  </a:schemeClr>
                </a:solidFill>
                <a:latin typeface="system-ui"/>
                <a:ea typeface="仿宋_GB2312"/>
              </a:rPr>
              <a:t>可支持</a:t>
            </a:r>
            <a:r>
              <a:rPr lang="en-US" altLang="zh-CN" sz="1400" b="0" dirty="0">
                <a:solidFill>
                  <a:schemeClr val="tx2">
                    <a:lumMod val="50000"/>
                  </a:schemeClr>
                </a:solidFill>
                <a:latin typeface="system-ui"/>
                <a:ea typeface="仿宋_GB2312"/>
              </a:rPr>
              <a:t>32</a:t>
            </a:r>
            <a:r>
              <a:rPr lang="zh-CN" altLang="en-US" sz="1400" b="0" dirty="0">
                <a:solidFill>
                  <a:schemeClr val="tx2">
                    <a:lumMod val="50000"/>
                  </a:schemeClr>
                </a:solidFill>
                <a:latin typeface="system-ui"/>
                <a:ea typeface="仿宋_GB2312"/>
              </a:rPr>
              <a:t>个多点拓扑连接。</a:t>
            </a:r>
          </a:p>
        </p:txBody>
      </p:sp>
      <p:sp>
        <p:nvSpPr>
          <p:cNvPr id="10" name="矩形 9">
            <a:extLst>
              <a:ext uri="{FF2B5EF4-FFF2-40B4-BE49-F238E27FC236}">
                <a16:creationId xmlns:a16="http://schemas.microsoft.com/office/drawing/2014/main" id="{489814E8-B4E8-4DA7-9835-245404E8CD58}"/>
              </a:ext>
            </a:extLst>
          </p:cNvPr>
          <p:cNvSpPr/>
          <p:nvPr/>
        </p:nvSpPr>
        <p:spPr>
          <a:xfrm>
            <a:off x="735436" y="2033901"/>
            <a:ext cx="8085036" cy="307777"/>
          </a:xfrm>
          <a:prstGeom prst="rect">
            <a:avLst/>
          </a:prstGeom>
          <a:solidFill>
            <a:schemeClr val="accent2">
              <a:lumMod val="20000"/>
              <a:lumOff val="80000"/>
            </a:schemeClr>
          </a:solidFill>
        </p:spPr>
        <p:txBody>
          <a:bodyPr wrap="square">
            <a:spAutoFit/>
          </a:bodyPr>
          <a:lstStyle/>
          <a:p>
            <a:pPr marL="285750" indent="-285750">
              <a:buFont typeface="Wingdings" panose="05000000000000000000" pitchFamily="2" charset="2"/>
              <a:buChar char="ü"/>
            </a:pPr>
            <a:r>
              <a:rPr lang="en-US" altLang="zh-CN" sz="1400" b="0" dirty="0">
                <a:solidFill>
                  <a:schemeClr val="tx2">
                    <a:lumMod val="50000"/>
                  </a:schemeClr>
                </a:solidFill>
                <a:latin typeface="system-ui"/>
                <a:ea typeface="仿宋_GB2312"/>
              </a:rPr>
              <a:t>RS485 </a:t>
            </a:r>
            <a:r>
              <a:rPr lang="zh-CN" altLang="en-US" sz="1400" b="0" dirty="0">
                <a:solidFill>
                  <a:schemeClr val="tx2">
                    <a:lumMod val="50000"/>
                  </a:schemeClr>
                </a:solidFill>
                <a:latin typeface="system-ui"/>
                <a:ea typeface="仿宋_GB2312"/>
              </a:rPr>
              <a:t>采用半双工通信，</a:t>
            </a:r>
            <a:r>
              <a:rPr lang="en-US" altLang="zh-CN" sz="1400" b="0" dirty="0">
                <a:solidFill>
                  <a:schemeClr val="tx2">
                    <a:lumMod val="50000"/>
                  </a:schemeClr>
                </a:solidFill>
                <a:latin typeface="system-ui"/>
                <a:ea typeface="仿宋_GB2312"/>
              </a:rPr>
              <a:t>RS232</a:t>
            </a:r>
            <a:r>
              <a:rPr lang="zh-CN" altLang="en-US" sz="1400" b="0" dirty="0">
                <a:solidFill>
                  <a:schemeClr val="tx2">
                    <a:lumMod val="50000"/>
                  </a:schemeClr>
                </a:solidFill>
                <a:latin typeface="system-ui"/>
                <a:ea typeface="仿宋_GB2312"/>
              </a:rPr>
              <a:t>采用全双工通信</a:t>
            </a:r>
          </a:p>
        </p:txBody>
      </p:sp>
      <p:sp>
        <p:nvSpPr>
          <p:cNvPr id="13" name="矩形 12">
            <a:extLst>
              <a:ext uri="{FF2B5EF4-FFF2-40B4-BE49-F238E27FC236}">
                <a16:creationId xmlns:a16="http://schemas.microsoft.com/office/drawing/2014/main" id="{174F0B11-CCDB-4FA9-A577-7AD1FCD82819}"/>
              </a:ext>
            </a:extLst>
          </p:cNvPr>
          <p:cNvSpPr/>
          <p:nvPr/>
        </p:nvSpPr>
        <p:spPr>
          <a:xfrm>
            <a:off x="725234" y="2774271"/>
            <a:ext cx="8095238" cy="523220"/>
          </a:xfrm>
          <a:prstGeom prst="rect">
            <a:avLst/>
          </a:prstGeom>
          <a:solidFill>
            <a:schemeClr val="accent2">
              <a:lumMod val="20000"/>
              <a:lumOff val="80000"/>
            </a:schemeClr>
          </a:solidFill>
        </p:spPr>
        <p:txBody>
          <a:bodyPr wrap="square">
            <a:spAutoFit/>
          </a:bodyPr>
          <a:lstStyle/>
          <a:p>
            <a:pPr marL="285750" indent="-285750">
              <a:buFont typeface="Wingdings" panose="05000000000000000000" pitchFamily="2" charset="2"/>
              <a:buChar char="ü"/>
            </a:pPr>
            <a:r>
              <a:rPr lang="zh-CN" altLang="en-US" sz="1400" b="0" dirty="0">
                <a:solidFill>
                  <a:schemeClr val="tx2">
                    <a:lumMod val="50000"/>
                  </a:schemeClr>
                </a:solidFill>
                <a:latin typeface="system-ui"/>
                <a:ea typeface="仿宋_GB2312"/>
              </a:rPr>
              <a:t>传输距离，受驱动电容影响，</a:t>
            </a:r>
            <a:r>
              <a:rPr lang="en-US" altLang="zh-CN" sz="1400" b="0" dirty="0">
                <a:solidFill>
                  <a:schemeClr val="tx2">
                    <a:lumMod val="50000"/>
                  </a:schemeClr>
                </a:solidFill>
                <a:latin typeface="system-ui"/>
                <a:ea typeface="仿宋_GB2312"/>
              </a:rPr>
              <a:t>RS232</a:t>
            </a:r>
            <a:r>
              <a:rPr lang="zh-CN" altLang="en-US" sz="1400" b="0" dirty="0">
                <a:solidFill>
                  <a:schemeClr val="tx2">
                    <a:lumMod val="50000"/>
                  </a:schemeClr>
                </a:solidFill>
                <a:latin typeface="system-ui"/>
                <a:ea typeface="仿宋_GB2312"/>
              </a:rPr>
              <a:t>允许的电容负载为</a:t>
            </a:r>
            <a:r>
              <a:rPr lang="en-US" altLang="zh-CN" sz="1400" b="0" dirty="0">
                <a:solidFill>
                  <a:schemeClr val="tx2">
                    <a:lumMod val="50000"/>
                  </a:schemeClr>
                </a:solidFill>
                <a:latin typeface="system-ui"/>
                <a:ea typeface="仿宋_GB2312"/>
              </a:rPr>
              <a:t>2500pF</a:t>
            </a:r>
            <a:r>
              <a:rPr lang="zh-CN" altLang="en-US" sz="1400" b="0" dirty="0">
                <a:solidFill>
                  <a:schemeClr val="tx2">
                    <a:lumMod val="50000"/>
                  </a:schemeClr>
                </a:solidFill>
                <a:latin typeface="system-ui"/>
                <a:ea typeface="仿宋_GB2312"/>
              </a:rPr>
              <a:t>，实际传输距离</a:t>
            </a:r>
            <a:r>
              <a:rPr lang="en-US" altLang="zh-CN" sz="1400" b="0" dirty="0">
                <a:solidFill>
                  <a:schemeClr val="tx2">
                    <a:lumMod val="50000"/>
                  </a:schemeClr>
                </a:solidFill>
                <a:latin typeface="system-ui"/>
                <a:ea typeface="仿宋_GB2312"/>
              </a:rPr>
              <a:t>15m</a:t>
            </a:r>
            <a:r>
              <a:rPr lang="zh-CN" altLang="en-US" sz="1400" b="0" dirty="0">
                <a:solidFill>
                  <a:schemeClr val="tx2">
                    <a:lumMod val="50000"/>
                  </a:schemeClr>
                </a:solidFill>
                <a:latin typeface="system-ui"/>
                <a:ea typeface="仿宋_GB2312"/>
              </a:rPr>
              <a:t>至</a:t>
            </a:r>
            <a:r>
              <a:rPr lang="en-US" altLang="zh-CN" sz="1400" b="0" dirty="0">
                <a:solidFill>
                  <a:schemeClr val="tx2">
                    <a:lumMod val="50000"/>
                  </a:schemeClr>
                </a:solidFill>
                <a:latin typeface="system-ui"/>
                <a:ea typeface="仿宋_GB2312"/>
              </a:rPr>
              <a:t>30m</a:t>
            </a:r>
            <a:r>
              <a:rPr lang="zh-CN" altLang="en-US" sz="1400" b="0" dirty="0">
                <a:solidFill>
                  <a:schemeClr val="tx2">
                    <a:lumMod val="50000"/>
                  </a:schemeClr>
                </a:solidFill>
                <a:latin typeface="system-ui"/>
                <a:ea typeface="仿宋_GB2312"/>
              </a:rPr>
              <a:t>，而</a:t>
            </a:r>
            <a:r>
              <a:rPr lang="en-US" altLang="zh-CN" sz="1400" b="0" dirty="0">
                <a:solidFill>
                  <a:schemeClr val="tx2">
                    <a:lumMod val="50000"/>
                  </a:schemeClr>
                </a:solidFill>
                <a:latin typeface="system-ui"/>
                <a:ea typeface="仿宋_GB2312"/>
              </a:rPr>
              <a:t>RS485</a:t>
            </a:r>
            <a:r>
              <a:rPr lang="zh-CN" altLang="en-US" sz="1400" b="0" dirty="0">
                <a:solidFill>
                  <a:schemeClr val="tx2">
                    <a:lumMod val="50000"/>
                  </a:schemeClr>
                </a:solidFill>
                <a:latin typeface="system-ui"/>
                <a:ea typeface="仿宋_GB2312"/>
              </a:rPr>
              <a:t>采用差分传输，距离可达上千米。</a:t>
            </a:r>
          </a:p>
        </p:txBody>
      </p:sp>
      <p:sp>
        <p:nvSpPr>
          <p:cNvPr id="15" name="矩形 14">
            <a:extLst>
              <a:ext uri="{FF2B5EF4-FFF2-40B4-BE49-F238E27FC236}">
                <a16:creationId xmlns:a16="http://schemas.microsoft.com/office/drawing/2014/main" id="{BB38F4D0-3596-4BA1-AEF3-40139416CE59}"/>
              </a:ext>
            </a:extLst>
          </p:cNvPr>
          <p:cNvSpPr/>
          <p:nvPr/>
        </p:nvSpPr>
        <p:spPr>
          <a:xfrm>
            <a:off x="722964" y="3354249"/>
            <a:ext cx="8095238" cy="523220"/>
          </a:xfrm>
          <a:prstGeom prst="rect">
            <a:avLst/>
          </a:prstGeom>
          <a:solidFill>
            <a:schemeClr val="accent2">
              <a:lumMod val="20000"/>
              <a:lumOff val="80000"/>
            </a:schemeClr>
          </a:solidFill>
        </p:spPr>
        <p:txBody>
          <a:bodyPr wrap="square">
            <a:spAutoFit/>
          </a:bodyPr>
          <a:lstStyle/>
          <a:p>
            <a:pPr marL="285750" indent="-285750">
              <a:buFont typeface="Wingdings" panose="05000000000000000000" pitchFamily="2" charset="2"/>
              <a:buChar char="ü"/>
            </a:pPr>
            <a:r>
              <a:rPr lang="zh-CN" altLang="en-US" sz="1400" b="0" dirty="0">
                <a:solidFill>
                  <a:schemeClr val="tx2">
                    <a:lumMod val="50000"/>
                  </a:schemeClr>
                </a:solidFill>
                <a:latin typeface="system-ui"/>
                <a:ea typeface="仿宋_GB2312"/>
              </a:rPr>
              <a:t>传输可靠性，</a:t>
            </a:r>
            <a:r>
              <a:rPr lang="en-US" altLang="zh-CN" sz="1400" b="0" dirty="0">
                <a:solidFill>
                  <a:schemeClr val="tx2">
                    <a:lumMod val="50000"/>
                  </a:schemeClr>
                </a:solidFill>
                <a:latin typeface="system-ui"/>
                <a:ea typeface="仿宋_GB2312"/>
              </a:rPr>
              <a:t>RS232</a:t>
            </a:r>
            <a:r>
              <a:rPr lang="zh-CN" altLang="en-US" sz="1400" b="0" dirty="0">
                <a:solidFill>
                  <a:schemeClr val="tx2">
                    <a:lumMod val="50000"/>
                  </a:schemeClr>
                </a:solidFill>
                <a:latin typeface="system-ui"/>
                <a:ea typeface="仿宋_GB2312"/>
              </a:rPr>
              <a:t>由于收发端共地的原因更容易收到干扰，而</a:t>
            </a:r>
            <a:r>
              <a:rPr lang="en-US" altLang="zh-CN" sz="1400" b="0" dirty="0">
                <a:solidFill>
                  <a:schemeClr val="tx2">
                    <a:lumMod val="50000"/>
                  </a:schemeClr>
                </a:solidFill>
                <a:latin typeface="system-ui"/>
                <a:ea typeface="仿宋_GB2312"/>
              </a:rPr>
              <a:t>RS485</a:t>
            </a:r>
            <a:r>
              <a:rPr lang="zh-CN" altLang="en-US" sz="1400" b="0" dirty="0">
                <a:solidFill>
                  <a:schemeClr val="tx2">
                    <a:lumMod val="50000"/>
                  </a:schemeClr>
                </a:solidFill>
                <a:latin typeface="system-ui"/>
                <a:ea typeface="仿宋_GB2312"/>
              </a:rPr>
              <a:t>实际采用</a:t>
            </a:r>
            <a:r>
              <a:rPr lang="en-US" altLang="zh-CN" sz="1400" b="0" dirty="0">
                <a:solidFill>
                  <a:schemeClr val="tx2">
                    <a:lumMod val="50000"/>
                  </a:schemeClr>
                </a:solidFill>
                <a:latin typeface="system-ui"/>
                <a:ea typeface="仿宋_GB2312"/>
              </a:rPr>
              <a:t>A</a:t>
            </a:r>
            <a:r>
              <a:rPr lang="zh-CN" altLang="en-US" sz="1400" b="0" dirty="0">
                <a:solidFill>
                  <a:schemeClr val="tx2">
                    <a:lumMod val="50000"/>
                  </a:schemeClr>
                </a:solidFill>
                <a:latin typeface="system-ui"/>
                <a:ea typeface="仿宋_GB2312"/>
              </a:rPr>
              <a:t>、</a:t>
            </a:r>
            <a:r>
              <a:rPr lang="en-US" altLang="zh-CN" sz="1400" b="0" dirty="0">
                <a:solidFill>
                  <a:schemeClr val="tx2">
                    <a:lumMod val="50000"/>
                  </a:schemeClr>
                </a:solidFill>
                <a:latin typeface="system-ui"/>
                <a:ea typeface="仿宋_GB2312"/>
              </a:rPr>
              <a:t>B</a:t>
            </a:r>
            <a:r>
              <a:rPr lang="zh-CN" altLang="en-US" sz="1400" b="0" dirty="0">
                <a:solidFill>
                  <a:schemeClr val="tx2">
                    <a:lumMod val="50000"/>
                  </a:schemeClr>
                </a:solidFill>
                <a:latin typeface="system-ui"/>
                <a:ea typeface="仿宋_GB2312"/>
              </a:rPr>
              <a:t>两根线就能传输，可靠性要好。</a:t>
            </a:r>
            <a:r>
              <a:rPr lang="en-US" altLang="zh-CN" sz="1400" b="0" dirty="0">
                <a:solidFill>
                  <a:schemeClr val="tx2">
                    <a:lumMod val="50000"/>
                  </a:schemeClr>
                </a:solidFill>
                <a:latin typeface="system-ui"/>
                <a:ea typeface="仿宋_GB2312"/>
              </a:rPr>
              <a:t>RS485</a:t>
            </a:r>
            <a:r>
              <a:rPr lang="zh-CN" altLang="en-US" sz="1400" b="0" dirty="0">
                <a:solidFill>
                  <a:schemeClr val="tx2">
                    <a:lumMod val="50000"/>
                  </a:schemeClr>
                </a:solidFill>
                <a:latin typeface="system-ui"/>
                <a:ea typeface="仿宋_GB2312"/>
              </a:rPr>
              <a:t>抗共模干扰能力要优于</a:t>
            </a:r>
            <a:r>
              <a:rPr lang="en-US" altLang="zh-CN" sz="1400" b="0" dirty="0">
                <a:solidFill>
                  <a:schemeClr val="tx2">
                    <a:lumMod val="50000"/>
                  </a:schemeClr>
                </a:solidFill>
                <a:latin typeface="system-ui"/>
                <a:ea typeface="仿宋_GB2312"/>
              </a:rPr>
              <a:t>RS232.</a:t>
            </a:r>
            <a:endParaRPr lang="zh-CN" altLang="en-US" sz="1400" b="0" dirty="0">
              <a:solidFill>
                <a:schemeClr val="tx2">
                  <a:lumMod val="50000"/>
                </a:schemeClr>
              </a:solidFill>
              <a:latin typeface="system-ui"/>
              <a:ea typeface="仿宋_GB2312"/>
            </a:endParaRPr>
          </a:p>
        </p:txBody>
      </p:sp>
      <p:pic>
        <p:nvPicPr>
          <p:cNvPr id="4" name="图片 3">
            <a:extLst>
              <a:ext uri="{FF2B5EF4-FFF2-40B4-BE49-F238E27FC236}">
                <a16:creationId xmlns:a16="http://schemas.microsoft.com/office/drawing/2014/main" id="{A8AC9704-ABBA-49B2-9E49-BFEDA4E6E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34" y="3934227"/>
            <a:ext cx="4092765" cy="1585946"/>
          </a:xfrm>
          <a:prstGeom prst="rect">
            <a:avLst/>
          </a:prstGeom>
        </p:spPr>
      </p:pic>
      <p:sp>
        <p:nvSpPr>
          <p:cNvPr id="17" name="矩形 16">
            <a:extLst>
              <a:ext uri="{FF2B5EF4-FFF2-40B4-BE49-F238E27FC236}">
                <a16:creationId xmlns:a16="http://schemas.microsoft.com/office/drawing/2014/main" id="{353CA86D-379F-417E-B42B-A137A2D0A350}"/>
              </a:ext>
            </a:extLst>
          </p:cNvPr>
          <p:cNvSpPr/>
          <p:nvPr/>
        </p:nvSpPr>
        <p:spPr>
          <a:xfrm>
            <a:off x="1619672" y="5949280"/>
            <a:ext cx="1800494" cy="276999"/>
          </a:xfrm>
          <a:prstGeom prst="rect">
            <a:avLst/>
          </a:prstGeom>
          <a:solidFill>
            <a:schemeClr val="tx2">
              <a:lumMod val="20000"/>
              <a:lumOff val="80000"/>
            </a:schemeClr>
          </a:solidFill>
          <a:ln>
            <a:noFill/>
          </a:ln>
        </p:spPr>
        <p:txBody>
          <a:bodyPr wrap="none">
            <a:spAutoFit/>
          </a:bodyPr>
          <a:lstStyle/>
          <a:p>
            <a:pPr algn="ctr" eaLnBrk="1" hangingPunct="1"/>
            <a:r>
              <a:rPr lang="zh-CN" altLang="en-US" sz="1200" dirty="0">
                <a:solidFill>
                  <a:srgbClr val="0000FF"/>
                </a:solidFill>
                <a:latin typeface="黑体" pitchFamily="49" charset="-122"/>
                <a:ea typeface="黑体" pitchFamily="49" charset="-122"/>
              </a:rPr>
              <a:t>典型</a:t>
            </a:r>
            <a:r>
              <a:rPr lang="en-US" altLang="zh-CN" sz="1200" dirty="0">
                <a:solidFill>
                  <a:srgbClr val="0000FF"/>
                </a:solidFill>
                <a:latin typeface="黑体" pitchFamily="49" charset="-122"/>
                <a:ea typeface="黑体" pitchFamily="49" charset="-122"/>
              </a:rPr>
              <a:t>RS485</a:t>
            </a:r>
            <a:r>
              <a:rPr lang="zh-CN" altLang="en-US" sz="1200" dirty="0">
                <a:solidFill>
                  <a:srgbClr val="0000FF"/>
                </a:solidFill>
                <a:latin typeface="黑体" pitchFamily="49" charset="-122"/>
                <a:ea typeface="黑体" pitchFamily="49" charset="-122"/>
              </a:rPr>
              <a:t>接口防护电路</a:t>
            </a:r>
          </a:p>
        </p:txBody>
      </p:sp>
      <p:pic>
        <p:nvPicPr>
          <p:cNvPr id="9" name="图片 8">
            <a:extLst>
              <a:ext uri="{FF2B5EF4-FFF2-40B4-BE49-F238E27FC236}">
                <a16:creationId xmlns:a16="http://schemas.microsoft.com/office/drawing/2014/main" id="{A8DD67AF-557D-444F-BCF2-3618910812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1868" y="3934227"/>
            <a:ext cx="2520280" cy="1850272"/>
          </a:xfrm>
          <a:prstGeom prst="rect">
            <a:avLst/>
          </a:prstGeom>
        </p:spPr>
      </p:pic>
      <p:sp>
        <p:nvSpPr>
          <p:cNvPr id="21" name="矩形 20">
            <a:extLst>
              <a:ext uri="{FF2B5EF4-FFF2-40B4-BE49-F238E27FC236}">
                <a16:creationId xmlns:a16="http://schemas.microsoft.com/office/drawing/2014/main" id="{16916690-FD88-446B-9DEE-44E4C76E77E5}"/>
              </a:ext>
            </a:extLst>
          </p:cNvPr>
          <p:cNvSpPr/>
          <p:nvPr/>
        </p:nvSpPr>
        <p:spPr>
          <a:xfrm>
            <a:off x="6371761" y="5949279"/>
            <a:ext cx="1800494" cy="276999"/>
          </a:xfrm>
          <a:prstGeom prst="rect">
            <a:avLst/>
          </a:prstGeom>
          <a:solidFill>
            <a:schemeClr val="tx2">
              <a:lumMod val="20000"/>
              <a:lumOff val="80000"/>
            </a:schemeClr>
          </a:solidFill>
          <a:ln>
            <a:noFill/>
          </a:ln>
        </p:spPr>
        <p:txBody>
          <a:bodyPr wrap="none">
            <a:spAutoFit/>
          </a:bodyPr>
          <a:lstStyle/>
          <a:p>
            <a:pPr algn="ctr" eaLnBrk="1" hangingPunct="1"/>
            <a:r>
              <a:rPr lang="zh-CN" altLang="en-US" sz="1200" dirty="0">
                <a:solidFill>
                  <a:srgbClr val="0000FF"/>
                </a:solidFill>
                <a:latin typeface="黑体" pitchFamily="49" charset="-122"/>
                <a:ea typeface="黑体" pitchFamily="49" charset="-122"/>
              </a:rPr>
              <a:t>典型</a:t>
            </a:r>
            <a:r>
              <a:rPr lang="en-US" altLang="zh-CN" sz="1200" dirty="0">
                <a:solidFill>
                  <a:srgbClr val="0000FF"/>
                </a:solidFill>
                <a:latin typeface="黑体" pitchFamily="49" charset="-122"/>
                <a:ea typeface="黑体" pitchFamily="49" charset="-122"/>
              </a:rPr>
              <a:t>RS232</a:t>
            </a:r>
            <a:r>
              <a:rPr lang="zh-CN" altLang="en-US" sz="1200" dirty="0">
                <a:solidFill>
                  <a:srgbClr val="0000FF"/>
                </a:solidFill>
                <a:latin typeface="黑体" pitchFamily="49" charset="-122"/>
                <a:ea typeface="黑体" pitchFamily="49" charset="-122"/>
              </a:rPr>
              <a:t>接口防护电路</a:t>
            </a:r>
          </a:p>
        </p:txBody>
      </p:sp>
      <p:sp>
        <p:nvSpPr>
          <p:cNvPr id="22" name="标题 1">
            <a:extLst>
              <a:ext uri="{FF2B5EF4-FFF2-40B4-BE49-F238E27FC236}">
                <a16:creationId xmlns:a16="http://schemas.microsoft.com/office/drawing/2014/main" id="{3A00F011-8493-468B-BFCF-9B6C23ABCEA9}"/>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数字逻辑电平标准简介</a:t>
            </a:r>
          </a:p>
        </p:txBody>
      </p:sp>
    </p:spTree>
    <p:extLst>
      <p:ext uri="{BB962C8B-B14F-4D97-AF65-F5344CB8AC3E}">
        <p14:creationId xmlns:p14="http://schemas.microsoft.com/office/powerpoint/2010/main" val="275936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数字集成电路</a:t>
            </a:r>
          </a:p>
        </p:txBody>
      </p:sp>
      <p:sp>
        <p:nvSpPr>
          <p:cNvPr id="5126" name="Rectangle 35"/>
          <p:cNvSpPr>
            <a:spLocks noChangeArrowheads="1"/>
          </p:cNvSpPr>
          <p:nvPr/>
        </p:nvSpPr>
        <p:spPr bwMode="auto">
          <a:xfrm>
            <a:off x="2233438" y="30521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常见数字逻辑芯片介绍</a:t>
            </a:r>
          </a:p>
        </p:txBody>
      </p:sp>
      <p:cxnSp>
        <p:nvCxnSpPr>
          <p:cNvPr id="4" name="直接连接符 3"/>
          <p:cNvCxnSpPr>
            <a:cxnSpLocks/>
          </p:cNvCxnSpPr>
          <p:nvPr/>
        </p:nvCxnSpPr>
        <p:spPr>
          <a:xfrm>
            <a:off x="1835696" y="1878360"/>
            <a:ext cx="0" cy="14786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33569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33439" y="2192288"/>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常见数字逻辑电平标准简介</a:t>
            </a:r>
          </a:p>
        </p:txBody>
      </p:sp>
      <p:cxnSp>
        <p:nvCxnSpPr>
          <p:cNvPr id="19" name="直接连接符 18"/>
          <p:cNvCxnSpPr>
            <a:cxnSpLocks/>
          </p:cNvCxnSpPr>
          <p:nvPr/>
        </p:nvCxnSpPr>
        <p:spPr>
          <a:xfrm>
            <a:off x="1835696" y="2497088"/>
            <a:ext cx="4320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71600" y="3124200"/>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4750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常见数字逻辑芯片介绍</a:t>
            </a:r>
          </a:p>
        </p:txBody>
      </p:sp>
      <p:sp>
        <p:nvSpPr>
          <p:cNvPr id="30" name="矩形 29">
            <a:extLst>
              <a:ext uri="{FF2B5EF4-FFF2-40B4-BE49-F238E27FC236}">
                <a16:creationId xmlns:a16="http://schemas.microsoft.com/office/drawing/2014/main" id="{2BFA8148-4BBF-4539-B3B9-456875D05919}"/>
              </a:ext>
            </a:extLst>
          </p:cNvPr>
          <p:cNvSpPr/>
          <p:nvPr/>
        </p:nvSpPr>
        <p:spPr>
          <a:xfrm>
            <a:off x="730552" y="1118171"/>
            <a:ext cx="265970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常用数字逻辑芯片</a:t>
            </a:r>
          </a:p>
        </p:txBody>
      </p:sp>
      <p:sp>
        <p:nvSpPr>
          <p:cNvPr id="2" name="矩形 1">
            <a:extLst>
              <a:ext uri="{FF2B5EF4-FFF2-40B4-BE49-F238E27FC236}">
                <a16:creationId xmlns:a16="http://schemas.microsoft.com/office/drawing/2014/main" id="{7C8336CA-5BF2-4230-A9C9-CC944E9F05BF}"/>
              </a:ext>
            </a:extLst>
          </p:cNvPr>
          <p:cNvSpPr/>
          <p:nvPr/>
        </p:nvSpPr>
        <p:spPr>
          <a:xfrm>
            <a:off x="728065" y="2152773"/>
            <a:ext cx="2475783" cy="338554"/>
          </a:xfrm>
          <a:prstGeom prst="rect">
            <a:avLst/>
          </a:prstGeom>
          <a:solidFill>
            <a:schemeClr val="tx2">
              <a:lumMod val="20000"/>
              <a:lumOff val="80000"/>
            </a:schemeClr>
          </a:solidFill>
        </p:spPr>
        <p:txBody>
          <a:bodyPr wrap="square">
            <a:spAutoFit/>
          </a:bodyPr>
          <a:lstStyle/>
          <a:p>
            <a:r>
              <a:rPr lang="zh-CN" altLang="en-US" sz="1600" b="0" dirty="0">
                <a:solidFill>
                  <a:schemeClr val="tx2">
                    <a:lumMod val="50000"/>
                  </a:schemeClr>
                </a:solidFill>
                <a:latin typeface="system-ui"/>
                <a:ea typeface="仿宋_GB2312"/>
              </a:rPr>
              <a:t>逻辑芯片分类及命名规则</a:t>
            </a:r>
            <a:endParaRPr lang="en-US" altLang="zh-CN" sz="1600" b="0" dirty="0">
              <a:solidFill>
                <a:schemeClr val="tx2">
                  <a:lumMod val="50000"/>
                </a:schemeClr>
              </a:solidFill>
              <a:latin typeface="system-ui"/>
              <a:ea typeface="仿宋_GB2312"/>
            </a:endParaRPr>
          </a:p>
        </p:txBody>
      </p:sp>
      <p:sp>
        <p:nvSpPr>
          <p:cNvPr id="10" name="矩形 9">
            <a:extLst>
              <a:ext uri="{FF2B5EF4-FFF2-40B4-BE49-F238E27FC236}">
                <a16:creationId xmlns:a16="http://schemas.microsoft.com/office/drawing/2014/main" id="{489814E8-B4E8-4DA7-9835-245404E8CD58}"/>
              </a:ext>
            </a:extLst>
          </p:cNvPr>
          <p:cNvSpPr/>
          <p:nvPr/>
        </p:nvSpPr>
        <p:spPr>
          <a:xfrm>
            <a:off x="728065" y="1641525"/>
            <a:ext cx="7804375" cy="381066"/>
          </a:xfrm>
          <a:prstGeom prst="rect">
            <a:avLst/>
          </a:prstGeom>
          <a:solidFill>
            <a:schemeClr val="accent2">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en-US" sz="1400" b="0" dirty="0">
                <a:solidFill>
                  <a:schemeClr val="tx2">
                    <a:lumMod val="50000"/>
                  </a:schemeClr>
                </a:solidFill>
                <a:latin typeface="system-ui"/>
                <a:ea typeface="仿宋_GB2312"/>
              </a:rPr>
              <a:t>目前应用最广泛的数字逻辑电路是</a:t>
            </a:r>
            <a:r>
              <a:rPr lang="en-US" altLang="zh-CN" sz="1400" b="0" dirty="0">
                <a:solidFill>
                  <a:schemeClr val="tx2">
                    <a:lumMod val="50000"/>
                  </a:schemeClr>
                </a:solidFill>
                <a:latin typeface="system-ui"/>
                <a:ea typeface="仿宋_GB2312"/>
              </a:rPr>
              <a:t>TTL</a:t>
            </a:r>
            <a:r>
              <a:rPr lang="zh-CN" altLang="en-US" sz="1400" b="0" dirty="0">
                <a:solidFill>
                  <a:schemeClr val="tx2">
                    <a:lumMod val="50000"/>
                  </a:schemeClr>
                </a:solidFill>
                <a:latin typeface="system-ui"/>
                <a:ea typeface="仿宋_GB2312"/>
              </a:rPr>
              <a:t>电路和</a:t>
            </a:r>
            <a:r>
              <a:rPr lang="en-US" altLang="zh-CN" sz="1400" b="0" dirty="0">
                <a:solidFill>
                  <a:schemeClr val="tx2">
                    <a:lumMod val="50000"/>
                  </a:schemeClr>
                </a:solidFill>
                <a:latin typeface="system-ui"/>
                <a:ea typeface="仿宋_GB2312"/>
              </a:rPr>
              <a:t>CMOS</a:t>
            </a:r>
            <a:r>
              <a:rPr lang="zh-CN" altLang="en-US" sz="1400" b="0" dirty="0">
                <a:solidFill>
                  <a:schemeClr val="tx2">
                    <a:lumMod val="50000"/>
                  </a:schemeClr>
                </a:solidFill>
                <a:latin typeface="system-ui"/>
                <a:ea typeface="仿宋_GB2312"/>
              </a:rPr>
              <a:t>电路 。</a:t>
            </a:r>
          </a:p>
        </p:txBody>
      </p:sp>
      <p:sp>
        <p:nvSpPr>
          <p:cNvPr id="13" name="矩形 12">
            <a:extLst>
              <a:ext uri="{FF2B5EF4-FFF2-40B4-BE49-F238E27FC236}">
                <a16:creationId xmlns:a16="http://schemas.microsoft.com/office/drawing/2014/main" id="{174F0B11-CCDB-4FA9-A577-7AD1FCD82819}"/>
              </a:ext>
            </a:extLst>
          </p:cNvPr>
          <p:cNvSpPr/>
          <p:nvPr/>
        </p:nvSpPr>
        <p:spPr>
          <a:xfrm>
            <a:off x="2855178" y="2694440"/>
            <a:ext cx="5677262" cy="1023742"/>
          </a:xfrm>
          <a:prstGeom prst="rect">
            <a:avLst/>
          </a:prstGeom>
          <a:solidFill>
            <a:schemeClr val="accent2">
              <a:lumMod val="20000"/>
              <a:lumOff val="80000"/>
            </a:schemeClr>
          </a:solidFill>
        </p:spPr>
        <p:txBody>
          <a:bodyPr wrap="square">
            <a:spAutoFit/>
          </a:bodyPr>
          <a:lstStyle/>
          <a:p>
            <a:pPr marL="285750" indent="-285750">
              <a:lnSpc>
                <a:spcPct val="150000"/>
              </a:lnSpc>
              <a:buFont typeface="SimSun" panose="02010600030101010101" pitchFamily="2" charset="-122"/>
              <a:buChar char="※"/>
            </a:pPr>
            <a:r>
              <a:rPr lang="en-US" altLang="zh-CN" sz="1400" b="0" dirty="0"/>
              <a:t>TTL</a:t>
            </a:r>
            <a:r>
              <a:rPr lang="zh-CN" altLang="en-US" sz="1400" b="0" dirty="0"/>
              <a:t>电路以双极型晶体管（三极管）为开关元件，所以又称双极型集成电路。双极型数字集成电路是利用电子和空穴两种不同极性的载流子进行电传导的器件。 </a:t>
            </a:r>
          </a:p>
        </p:txBody>
      </p:sp>
      <p:sp>
        <p:nvSpPr>
          <p:cNvPr id="15" name="矩形 14">
            <a:extLst>
              <a:ext uri="{FF2B5EF4-FFF2-40B4-BE49-F238E27FC236}">
                <a16:creationId xmlns:a16="http://schemas.microsoft.com/office/drawing/2014/main" id="{BB38F4D0-3596-4BA1-AEF3-40139416CE59}"/>
              </a:ext>
            </a:extLst>
          </p:cNvPr>
          <p:cNvSpPr/>
          <p:nvPr/>
        </p:nvSpPr>
        <p:spPr>
          <a:xfrm>
            <a:off x="2855178" y="3848364"/>
            <a:ext cx="5677262" cy="704232"/>
          </a:xfrm>
          <a:prstGeom prst="rect">
            <a:avLst/>
          </a:prstGeom>
          <a:solidFill>
            <a:schemeClr val="accent2">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zh-CN" altLang="en-US" sz="1400" b="0" dirty="0">
                <a:solidFill>
                  <a:schemeClr val="tx2">
                    <a:lumMod val="50000"/>
                  </a:schemeClr>
                </a:solidFill>
                <a:latin typeface="system-ui"/>
                <a:ea typeface="仿宋_GB2312"/>
              </a:rPr>
              <a:t>根据应用领域的不同，它分为</a:t>
            </a:r>
            <a:r>
              <a:rPr lang="en-US" altLang="zh-CN" sz="1400" b="0" dirty="0">
                <a:solidFill>
                  <a:schemeClr val="tx2">
                    <a:lumMod val="50000"/>
                  </a:schemeClr>
                </a:solidFill>
                <a:latin typeface="system-ui"/>
                <a:ea typeface="仿宋_GB2312"/>
              </a:rPr>
              <a:t>54</a:t>
            </a:r>
            <a:r>
              <a:rPr lang="zh-CN" altLang="en-US" sz="1400" b="0" dirty="0">
                <a:solidFill>
                  <a:schemeClr val="tx2">
                    <a:lumMod val="50000"/>
                  </a:schemeClr>
                </a:solidFill>
                <a:latin typeface="system-ui"/>
                <a:ea typeface="仿宋_GB2312"/>
              </a:rPr>
              <a:t>系列和</a:t>
            </a:r>
            <a:r>
              <a:rPr lang="en-US" altLang="zh-CN" sz="1400" b="0" dirty="0">
                <a:solidFill>
                  <a:schemeClr val="tx2">
                    <a:lumMod val="50000"/>
                  </a:schemeClr>
                </a:solidFill>
                <a:latin typeface="system-ui"/>
                <a:ea typeface="仿宋_GB2312"/>
              </a:rPr>
              <a:t>74</a:t>
            </a:r>
            <a:r>
              <a:rPr lang="zh-CN" altLang="en-US" sz="1400" b="0" dirty="0">
                <a:solidFill>
                  <a:schemeClr val="tx2">
                    <a:lumMod val="50000"/>
                  </a:schemeClr>
                </a:solidFill>
                <a:latin typeface="system-ui"/>
                <a:ea typeface="仿宋_GB2312"/>
              </a:rPr>
              <a:t>系列，前者为军品，一般工业设备和消费类电子产品多用后者。 </a:t>
            </a:r>
          </a:p>
        </p:txBody>
      </p:sp>
      <p:pic>
        <p:nvPicPr>
          <p:cNvPr id="5" name="图片 4">
            <a:extLst>
              <a:ext uri="{FF2B5EF4-FFF2-40B4-BE49-F238E27FC236}">
                <a16:creationId xmlns:a16="http://schemas.microsoft.com/office/drawing/2014/main" id="{25A50E2F-5EE9-4F05-A05F-B0B87D17C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38" y="2624493"/>
            <a:ext cx="2033731" cy="1186335"/>
          </a:xfrm>
          <a:prstGeom prst="rect">
            <a:avLst/>
          </a:prstGeom>
        </p:spPr>
      </p:pic>
      <p:sp>
        <p:nvSpPr>
          <p:cNvPr id="16" name="矩形 15">
            <a:extLst>
              <a:ext uri="{FF2B5EF4-FFF2-40B4-BE49-F238E27FC236}">
                <a16:creationId xmlns:a16="http://schemas.microsoft.com/office/drawing/2014/main" id="{D04DC27D-18E0-4994-9918-D639FE149298}"/>
              </a:ext>
            </a:extLst>
          </p:cNvPr>
          <p:cNvSpPr/>
          <p:nvPr/>
        </p:nvSpPr>
        <p:spPr>
          <a:xfrm>
            <a:off x="739435" y="4682778"/>
            <a:ext cx="7793005" cy="1027397"/>
          </a:xfrm>
          <a:prstGeom prst="rect">
            <a:avLst/>
          </a:prstGeom>
          <a:solidFill>
            <a:schemeClr val="accent2">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en-US" altLang="zh-CN" sz="1400" b="0" dirty="0">
                <a:solidFill>
                  <a:schemeClr val="tx2">
                    <a:lumMod val="50000"/>
                  </a:schemeClr>
                </a:solidFill>
                <a:latin typeface="system-ui"/>
                <a:ea typeface="仿宋_GB2312"/>
              </a:rPr>
              <a:t>74</a:t>
            </a:r>
            <a:r>
              <a:rPr lang="zh-CN" altLang="en-US" sz="1400" b="0" dirty="0">
                <a:solidFill>
                  <a:schemeClr val="tx2">
                    <a:lumMod val="50000"/>
                  </a:schemeClr>
                </a:solidFill>
                <a:latin typeface="system-ui"/>
                <a:ea typeface="仿宋_GB2312"/>
              </a:rPr>
              <a:t>系列数字集成电路是国际上通用的标准电路。其品种分为六大类：</a:t>
            </a:r>
            <a:r>
              <a:rPr lang="en-US" altLang="zh-CN" sz="1400" b="0" dirty="0">
                <a:solidFill>
                  <a:schemeClr val="tx2">
                    <a:lumMod val="50000"/>
                  </a:schemeClr>
                </a:solidFill>
                <a:latin typeface="system-ui"/>
                <a:ea typeface="仿宋_GB2312"/>
              </a:rPr>
              <a:t>74</a:t>
            </a:r>
            <a:r>
              <a:rPr lang="zh-CN" altLang="en-US" sz="1400" b="0" dirty="0">
                <a:solidFill>
                  <a:schemeClr val="tx2">
                    <a:lumMod val="50000"/>
                  </a:schemeClr>
                </a:solidFill>
                <a:latin typeface="system-ui"/>
                <a:ea typeface="仿宋_GB2312"/>
              </a:rPr>
              <a:t>（标准）、</a:t>
            </a:r>
            <a:r>
              <a:rPr lang="en-US" altLang="zh-CN" sz="1400" b="0" dirty="0">
                <a:solidFill>
                  <a:schemeClr val="tx2">
                    <a:lumMod val="50000"/>
                  </a:schemeClr>
                </a:solidFill>
                <a:latin typeface="system-ui"/>
                <a:ea typeface="仿宋_GB2312"/>
              </a:rPr>
              <a:t>74S</a:t>
            </a:r>
            <a:r>
              <a:rPr lang="zh-CN" altLang="en-US" sz="1400" b="0" dirty="0">
                <a:solidFill>
                  <a:schemeClr val="tx2">
                    <a:lumMod val="50000"/>
                  </a:schemeClr>
                </a:solidFill>
                <a:latin typeface="system-ui"/>
                <a:ea typeface="仿宋_GB2312"/>
              </a:rPr>
              <a:t>（肖特基）、</a:t>
            </a:r>
            <a:r>
              <a:rPr lang="en-US" altLang="zh-CN" sz="1400" b="0" dirty="0">
                <a:solidFill>
                  <a:schemeClr val="tx2">
                    <a:lumMod val="50000"/>
                  </a:schemeClr>
                </a:solidFill>
                <a:latin typeface="system-ui"/>
                <a:ea typeface="仿宋_GB2312"/>
              </a:rPr>
              <a:t>74LS××</a:t>
            </a:r>
            <a:r>
              <a:rPr lang="zh-CN" altLang="en-US" sz="1400" b="0" dirty="0">
                <a:solidFill>
                  <a:schemeClr val="tx2">
                    <a:lumMod val="50000"/>
                  </a:schemeClr>
                </a:solidFill>
                <a:latin typeface="system-ui"/>
                <a:ea typeface="仿宋_GB2312"/>
              </a:rPr>
              <a:t>（低功耗肖特基）、</a:t>
            </a:r>
            <a:r>
              <a:rPr lang="en-US" altLang="zh-CN" sz="1400" b="0" dirty="0">
                <a:solidFill>
                  <a:schemeClr val="tx2">
                    <a:lumMod val="50000"/>
                  </a:schemeClr>
                </a:solidFill>
                <a:latin typeface="system-ui"/>
                <a:ea typeface="仿宋_GB2312"/>
              </a:rPr>
              <a:t>74AS××</a:t>
            </a:r>
            <a:r>
              <a:rPr lang="zh-CN" altLang="en-US" sz="1400" b="0" dirty="0">
                <a:solidFill>
                  <a:schemeClr val="tx2">
                    <a:lumMod val="50000"/>
                  </a:schemeClr>
                </a:solidFill>
                <a:latin typeface="system-ui"/>
                <a:ea typeface="仿宋_GB2312"/>
              </a:rPr>
              <a:t>（先进肖特基）、</a:t>
            </a:r>
            <a:r>
              <a:rPr lang="en-US" altLang="zh-CN" sz="1400" b="0" dirty="0">
                <a:solidFill>
                  <a:schemeClr val="tx2">
                    <a:lumMod val="50000"/>
                  </a:schemeClr>
                </a:solidFill>
                <a:latin typeface="system-ui"/>
                <a:ea typeface="仿宋_GB2312"/>
              </a:rPr>
              <a:t>74ALS××</a:t>
            </a:r>
            <a:r>
              <a:rPr lang="zh-CN" altLang="en-US" sz="1400" b="0" dirty="0">
                <a:solidFill>
                  <a:schemeClr val="tx2">
                    <a:lumMod val="50000"/>
                  </a:schemeClr>
                </a:solidFill>
                <a:latin typeface="system-ui"/>
                <a:ea typeface="仿宋_GB2312"/>
              </a:rPr>
              <a:t>（先进低功耗肖特基）、</a:t>
            </a:r>
            <a:r>
              <a:rPr lang="en-US" altLang="zh-CN" sz="1400" b="0" dirty="0">
                <a:solidFill>
                  <a:schemeClr val="tx2">
                    <a:lumMod val="50000"/>
                  </a:schemeClr>
                </a:solidFill>
                <a:latin typeface="system-ui"/>
                <a:ea typeface="仿宋_GB2312"/>
              </a:rPr>
              <a:t>74F××</a:t>
            </a:r>
            <a:r>
              <a:rPr lang="zh-CN" altLang="en-US" sz="1400" b="0" dirty="0">
                <a:solidFill>
                  <a:schemeClr val="tx2">
                    <a:lumMod val="50000"/>
                  </a:schemeClr>
                </a:solidFill>
                <a:latin typeface="system-ui"/>
                <a:ea typeface="仿宋_GB2312"/>
              </a:rPr>
              <a:t>（高速）、其逻辑功能完全相同。 </a:t>
            </a:r>
          </a:p>
        </p:txBody>
      </p:sp>
    </p:spTree>
    <p:extLst>
      <p:ext uri="{BB962C8B-B14F-4D97-AF65-F5344CB8AC3E}">
        <p14:creationId xmlns:p14="http://schemas.microsoft.com/office/powerpoint/2010/main" val="2929088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8336CA-5BF2-4230-A9C9-CC944E9F05BF}"/>
              </a:ext>
            </a:extLst>
          </p:cNvPr>
          <p:cNvSpPr/>
          <p:nvPr/>
        </p:nvSpPr>
        <p:spPr>
          <a:xfrm>
            <a:off x="728065" y="995257"/>
            <a:ext cx="2475783" cy="338554"/>
          </a:xfrm>
          <a:prstGeom prst="rect">
            <a:avLst/>
          </a:prstGeom>
          <a:solidFill>
            <a:schemeClr val="tx2">
              <a:lumMod val="20000"/>
              <a:lumOff val="80000"/>
            </a:schemeClr>
          </a:solidFill>
        </p:spPr>
        <p:txBody>
          <a:bodyPr wrap="square">
            <a:spAutoFit/>
          </a:bodyPr>
          <a:lstStyle/>
          <a:p>
            <a:r>
              <a:rPr lang="zh-CN" altLang="en-US" sz="1600" b="0" dirty="0">
                <a:solidFill>
                  <a:schemeClr val="tx2">
                    <a:lumMod val="50000"/>
                  </a:schemeClr>
                </a:solidFill>
                <a:latin typeface="system-ui"/>
                <a:ea typeface="仿宋_GB2312"/>
              </a:rPr>
              <a:t>逻辑芯片分类及命名规则</a:t>
            </a:r>
            <a:endParaRPr lang="en-US" altLang="zh-CN" sz="1600" b="0" dirty="0">
              <a:solidFill>
                <a:schemeClr val="tx2">
                  <a:lumMod val="50000"/>
                </a:schemeClr>
              </a:solidFill>
              <a:latin typeface="system-ui"/>
              <a:ea typeface="仿宋_GB2312"/>
            </a:endParaRPr>
          </a:p>
        </p:txBody>
      </p:sp>
      <p:sp>
        <p:nvSpPr>
          <p:cNvPr id="13" name="矩形 12">
            <a:extLst>
              <a:ext uri="{FF2B5EF4-FFF2-40B4-BE49-F238E27FC236}">
                <a16:creationId xmlns:a16="http://schemas.microsoft.com/office/drawing/2014/main" id="{174F0B11-CCDB-4FA9-A577-7AD1FCD82819}"/>
              </a:ext>
            </a:extLst>
          </p:cNvPr>
          <p:cNvSpPr/>
          <p:nvPr/>
        </p:nvSpPr>
        <p:spPr>
          <a:xfrm>
            <a:off x="2873009" y="1540281"/>
            <a:ext cx="5904656" cy="613694"/>
          </a:xfrm>
          <a:prstGeom prst="rect">
            <a:avLst/>
          </a:prstGeom>
          <a:solidFill>
            <a:schemeClr val="accent2">
              <a:lumMod val="20000"/>
              <a:lumOff val="80000"/>
            </a:schemeClr>
          </a:solidFill>
        </p:spPr>
        <p:txBody>
          <a:bodyPr wrap="square">
            <a:spAutoFit/>
          </a:bodyPr>
          <a:lstStyle/>
          <a:p>
            <a:pPr marL="285750" indent="-285750">
              <a:lnSpc>
                <a:spcPct val="150000"/>
              </a:lnSpc>
              <a:buFont typeface="SimSun" panose="02010600030101010101" pitchFamily="2" charset="-122"/>
              <a:buChar char="※"/>
            </a:pPr>
            <a:r>
              <a:rPr lang="en-US" altLang="zh-CN" sz="1200" b="0" dirty="0"/>
              <a:t>CMOS</a:t>
            </a:r>
            <a:r>
              <a:rPr lang="zh-CN" altLang="en-US" sz="1200" b="0" dirty="0"/>
              <a:t>电路是由绝缘场效应晶体管组成，由于只有一种载流子，因而是一种单极型晶体管集成电路。 </a:t>
            </a:r>
          </a:p>
        </p:txBody>
      </p:sp>
      <p:sp>
        <p:nvSpPr>
          <p:cNvPr id="15" name="矩形 14">
            <a:extLst>
              <a:ext uri="{FF2B5EF4-FFF2-40B4-BE49-F238E27FC236}">
                <a16:creationId xmlns:a16="http://schemas.microsoft.com/office/drawing/2014/main" id="{BB38F4D0-3596-4BA1-AEF3-40139416CE59}"/>
              </a:ext>
            </a:extLst>
          </p:cNvPr>
          <p:cNvSpPr/>
          <p:nvPr/>
        </p:nvSpPr>
        <p:spPr>
          <a:xfrm>
            <a:off x="2873009" y="2181942"/>
            <a:ext cx="5904656" cy="1170833"/>
          </a:xfrm>
          <a:prstGeom prst="rect">
            <a:avLst/>
          </a:prstGeom>
          <a:solidFill>
            <a:schemeClr val="accent2">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zh-CN" altLang="en-US" sz="1200" b="0" dirty="0">
                <a:solidFill>
                  <a:schemeClr val="tx2">
                    <a:lumMod val="50000"/>
                  </a:schemeClr>
                </a:solidFill>
                <a:latin typeface="system-ui"/>
                <a:ea typeface="仿宋_GB2312"/>
              </a:rPr>
              <a:t>它的主要优点是输入阻抗高、功耗低、抗干扰能力强且适合大规模集成。特别是其主导产品</a:t>
            </a:r>
            <a:r>
              <a:rPr lang="en-US" altLang="zh-CN" sz="1200" b="0" dirty="0">
                <a:solidFill>
                  <a:schemeClr val="tx2">
                    <a:lumMod val="50000"/>
                  </a:schemeClr>
                </a:solidFill>
                <a:latin typeface="system-ui"/>
                <a:ea typeface="仿宋_GB2312"/>
              </a:rPr>
              <a:t>CMOS</a:t>
            </a:r>
            <a:r>
              <a:rPr lang="zh-CN" altLang="en-US" sz="1200" b="0" dirty="0">
                <a:solidFill>
                  <a:schemeClr val="tx2">
                    <a:lumMod val="50000"/>
                  </a:schemeClr>
                </a:solidFill>
                <a:latin typeface="system-ui"/>
                <a:ea typeface="仿宋_GB2312"/>
              </a:rPr>
              <a:t>集成电路有着特殊的优点，如静态功耗几乎为零，输出逻辑电平可为</a:t>
            </a:r>
            <a:r>
              <a:rPr lang="en-US" altLang="zh-CN" sz="1200" b="0" dirty="0">
                <a:solidFill>
                  <a:schemeClr val="tx2">
                    <a:lumMod val="50000"/>
                  </a:schemeClr>
                </a:solidFill>
                <a:latin typeface="system-ui"/>
                <a:ea typeface="仿宋_GB2312"/>
              </a:rPr>
              <a:t>VDD</a:t>
            </a:r>
            <a:r>
              <a:rPr lang="zh-CN" altLang="en-US" sz="1200" b="0" dirty="0">
                <a:solidFill>
                  <a:schemeClr val="tx2">
                    <a:lumMod val="50000"/>
                  </a:schemeClr>
                </a:solidFill>
                <a:latin typeface="system-ui"/>
                <a:ea typeface="仿宋_GB2312"/>
              </a:rPr>
              <a:t>或</a:t>
            </a:r>
            <a:r>
              <a:rPr lang="en-US" altLang="zh-CN" sz="1200" b="0" dirty="0">
                <a:solidFill>
                  <a:schemeClr val="tx2">
                    <a:lumMod val="50000"/>
                  </a:schemeClr>
                </a:solidFill>
                <a:latin typeface="system-ui"/>
                <a:ea typeface="仿宋_GB2312"/>
              </a:rPr>
              <a:t>VSS</a:t>
            </a:r>
            <a:r>
              <a:rPr lang="zh-CN" altLang="en-US" sz="1200" b="0" dirty="0">
                <a:solidFill>
                  <a:schemeClr val="tx2">
                    <a:lumMod val="50000"/>
                  </a:schemeClr>
                </a:solidFill>
                <a:latin typeface="system-ui"/>
                <a:ea typeface="仿宋_GB2312"/>
              </a:rPr>
              <a:t>，上升和下降时间处于同数量级等，因而</a:t>
            </a:r>
            <a:r>
              <a:rPr lang="en-US" altLang="zh-CN" sz="1200" b="0" dirty="0">
                <a:solidFill>
                  <a:schemeClr val="tx2">
                    <a:lumMod val="50000"/>
                  </a:schemeClr>
                </a:solidFill>
                <a:latin typeface="system-ui"/>
                <a:ea typeface="仿宋_GB2312"/>
              </a:rPr>
              <a:t>CMOS</a:t>
            </a:r>
            <a:r>
              <a:rPr lang="zh-CN" altLang="en-US" sz="1200" b="0" dirty="0">
                <a:solidFill>
                  <a:schemeClr val="tx2">
                    <a:lumMod val="50000"/>
                  </a:schemeClr>
                </a:solidFill>
                <a:latin typeface="system-ui"/>
                <a:ea typeface="仿宋_GB2312"/>
              </a:rPr>
              <a:t>集成电路产品已成为集成电路的主流之一。  </a:t>
            </a:r>
          </a:p>
        </p:txBody>
      </p:sp>
      <p:sp>
        <p:nvSpPr>
          <p:cNvPr id="16" name="矩形 15">
            <a:extLst>
              <a:ext uri="{FF2B5EF4-FFF2-40B4-BE49-F238E27FC236}">
                <a16:creationId xmlns:a16="http://schemas.microsoft.com/office/drawing/2014/main" id="{D04DC27D-18E0-4994-9918-D639FE149298}"/>
              </a:ext>
            </a:extLst>
          </p:cNvPr>
          <p:cNvSpPr/>
          <p:nvPr/>
        </p:nvSpPr>
        <p:spPr>
          <a:xfrm>
            <a:off x="757266" y="3380742"/>
            <a:ext cx="8020399" cy="1170833"/>
          </a:xfrm>
          <a:prstGeom prst="rect">
            <a:avLst/>
          </a:prstGeom>
          <a:solidFill>
            <a:schemeClr val="accent2">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zh-CN" altLang="en-US" sz="1200" b="0" dirty="0">
                <a:solidFill>
                  <a:schemeClr val="tx2">
                    <a:lumMod val="50000"/>
                  </a:schemeClr>
                </a:solidFill>
                <a:latin typeface="system-ui"/>
                <a:ea typeface="仿宋_GB2312"/>
              </a:rPr>
              <a:t>其品种包括</a:t>
            </a:r>
            <a:r>
              <a:rPr lang="en-US" altLang="zh-CN" sz="1200" b="0" dirty="0">
                <a:solidFill>
                  <a:schemeClr val="tx2">
                    <a:lumMod val="50000"/>
                  </a:schemeClr>
                </a:solidFill>
                <a:latin typeface="system-ui"/>
                <a:ea typeface="仿宋_GB2312"/>
              </a:rPr>
              <a:t>CD4000</a:t>
            </a:r>
            <a:r>
              <a:rPr lang="zh-CN" altLang="en-US" sz="1200" b="0" dirty="0">
                <a:solidFill>
                  <a:schemeClr val="tx2">
                    <a:lumMod val="50000"/>
                  </a:schemeClr>
                </a:solidFill>
                <a:latin typeface="system-ui"/>
                <a:ea typeface="仿宋_GB2312"/>
              </a:rPr>
              <a:t>系列的</a:t>
            </a:r>
            <a:r>
              <a:rPr lang="en-US" altLang="zh-CN" sz="1200" b="0" dirty="0">
                <a:solidFill>
                  <a:schemeClr val="tx2">
                    <a:lumMod val="50000"/>
                  </a:schemeClr>
                </a:solidFill>
                <a:latin typeface="system-ui"/>
                <a:ea typeface="仿宋_GB2312"/>
              </a:rPr>
              <a:t>CMOS</a:t>
            </a:r>
            <a:r>
              <a:rPr lang="zh-CN" altLang="en-US" sz="1200" b="0" dirty="0">
                <a:solidFill>
                  <a:schemeClr val="tx2">
                    <a:lumMod val="50000"/>
                  </a:schemeClr>
                </a:solidFill>
                <a:latin typeface="system-ui"/>
                <a:ea typeface="仿宋_GB2312"/>
              </a:rPr>
              <a:t>电路以及</a:t>
            </a:r>
            <a:r>
              <a:rPr lang="en-US" altLang="zh-CN" sz="1200" b="0" dirty="0">
                <a:solidFill>
                  <a:schemeClr val="tx2">
                    <a:lumMod val="50000"/>
                  </a:schemeClr>
                </a:solidFill>
                <a:latin typeface="system-ui"/>
                <a:ea typeface="仿宋_GB2312"/>
              </a:rPr>
              <a:t>74</a:t>
            </a:r>
            <a:r>
              <a:rPr lang="zh-CN" altLang="en-US" sz="1200" b="0" dirty="0">
                <a:solidFill>
                  <a:schemeClr val="tx2">
                    <a:lumMod val="50000"/>
                  </a:schemeClr>
                </a:solidFill>
                <a:latin typeface="system-ui"/>
                <a:ea typeface="仿宋_GB2312"/>
              </a:rPr>
              <a:t>系列的高速</a:t>
            </a:r>
            <a:r>
              <a:rPr lang="en-US" altLang="zh-CN" sz="1200" b="0" dirty="0">
                <a:solidFill>
                  <a:schemeClr val="tx2">
                    <a:lumMod val="50000"/>
                  </a:schemeClr>
                </a:solidFill>
                <a:latin typeface="system-ui"/>
                <a:ea typeface="仿宋_GB2312"/>
              </a:rPr>
              <a:t>CMOS</a:t>
            </a:r>
            <a:r>
              <a:rPr lang="zh-CN" altLang="en-US" sz="1200" b="0" dirty="0">
                <a:solidFill>
                  <a:schemeClr val="tx2">
                    <a:lumMod val="50000"/>
                  </a:schemeClr>
                </a:solidFill>
                <a:latin typeface="system-ui"/>
                <a:ea typeface="仿宋_GB2312"/>
              </a:rPr>
              <a:t>电路。</a:t>
            </a:r>
            <a:endParaRPr lang="en-US" altLang="zh-CN" sz="1200" b="0" dirty="0">
              <a:solidFill>
                <a:schemeClr val="tx2">
                  <a:lumMod val="50000"/>
                </a:schemeClr>
              </a:solidFill>
              <a:latin typeface="system-ui"/>
              <a:ea typeface="仿宋_GB2312"/>
            </a:endParaRPr>
          </a:p>
          <a:p>
            <a:pPr marL="285750" indent="-285750">
              <a:lnSpc>
                <a:spcPct val="150000"/>
              </a:lnSpc>
              <a:buFont typeface="Wingdings" panose="05000000000000000000" pitchFamily="2" charset="2"/>
              <a:buChar char="ü"/>
            </a:pPr>
            <a:r>
              <a:rPr lang="zh-CN" altLang="en-US" sz="1200" b="0" dirty="0">
                <a:solidFill>
                  <a:schemeClr val="tx2">
                    <a:lumMod val="50000"/>
                  </a:schemeClr>
                </a:solidFill>
                <a:latin typeface="system-ui"/>
                <a:ea typeface="仿宋_GB2312"/>
              </a:rPr>
              <a:t>其中</a:t>
            </a:r>
            <a:r>
              <a:rPr lang="en-US" altLang="zh-CN" sz="1200" b="0" dirty="0">
                <a:solidFill>
                  <a:schemeClr val="tx2">
                    <a:lumMod val="50000"/>
                  </a:schemeClr>
                </a:solidFill>
                <a:latin typeface="system-ui"/>
                <a:ea typeface="仿宋_GB2312"/>
              </a:rPr>
              <a:t>74</a:t>
            </a:r>
            <a:r>
              <a:rPr lang="zh-CN" altLang="en-US" sz="1200" b="0" dirty="0">
                <a:solidFill>
                  <a:schemeClr val="tx2">
                    <a:lumMod val="50000"/>
                  </a:schemeClr>
                </a:solidFill>
                <a:latin typeface="system-ui"/>
                <a:ea typeface="仿宋_GB2312"/>
              </a:rPr>
              <a:t>系列的高速</a:t>
            </a:r>
            <a:r>
              <a:rPr lang="en-US" altLang="zh-CN" sz="1200" b="0" dirty="0">
                <a:solidFill>
                  <a:schemeClr val="tx2">
                    <a:lumMod val="50000"/>
                  </a:schemeClr>
                </a:solidFill>
                <a:latin typeface="system-ui"/>
                <a:ea typeface="仿宋_GB2312"/>
              </a:rPr>
              <a:t>CMOS</a:t>
            </a:r>
            <a:r>
              <a:rPr lang="zh-CN" altLang="en-US" sz="1200" b="0" dirty="0">
                <a:solidFill>
                  <a:schemeClr val="tx2">
                    <a:lumMod val="50000"/>
                  </a:schemeClr>
                </a:solidFill>
                <a:latin typeface="system-ui"/>
                <a:ea typeface="仿宋_GB2312"/>
              </a:rPr>
              <a:t>电路又分为三大类：</a:t>
            </a:r>
            <a:r>
              <a:rPr lang="en-US" altLang="zh-CN" sz="1200" b="0" dirty="0">
                <a:solidFill>
                  <a:schemeClr val="tx2">
                    <a:lumMod val="50000"/>
                  </a:schemeClr>
                </a:solidFill>
                <a:latin typeface="system-ui"/>
                <a:ea typeface="仿宋_GB2312"/>
              </a:rPr>
              <a:t>HC</a:t>
            </a:r>
            <a:r>
              <a:rPr lang="zh-CN" altLang="en-US" sz="1200" b="0" dirty="0">
                <a:solidFill>
                  <a:schemeClr val="tx2">
                    <a:lumMod val="50000"/>
                  </a:schemeClr>
                </a:solidFill>
                <a:latin typeface="system-ui"/>
                <a:ea typeface="仿宋_GB2312"/>
              </a:rPr>
              <a:t>为</a:t>
            </a:r>
            <a:r>
              <a:rPr lang="en-US" altLang="zh-CN" sz="1200" b="0" dirty="0">
                <a:solidFill>
                  <a:schemeClr val="tx2">
                    <a:lumMod val="50000"/>
                  </a:schemeClr>
                </a:solidFill>
                <a:latin typeface="system-ui"/>
                <a:ea typeface="仿宋_GB2312"/>
              </a:rPr>
              <a:t>CMOS</a:t>
            </a:r>
            <a:r>
              <a:rPr lang="zh-CN" altLang="en-US" sz="1200" b="0" dirty="0">
                <a:solidFill>
                  <a:schemeClr val="tx2">
                    <a:lumMod val="50000"/>
                  </a:schemeClr>
                </a:solidFill>
                <a:latin typeface="system-ui"/>
                <a:ea typeface="仿宋_GB2312"/>
              </a:rPr>
              <a:t>工作电平；</a:t>
            </a:r>
            <a:r>
              <a:rPr lang="en-US" altLang="zh-CN" sz="1200" b="0" dirty="0">
                <a:solidFill>
                  <a:schemeClr val="tx2">
                    <a:lumMod val="50000"/>
                  </a:schemeClr>
                </a:solidFill>
                <a:latin typeface="system-ui"/>
                <a:ea typeface="仿宋_GB2312"/>
              </a:rPr>
              <a:t>HCT</a:t>
            </a:r>
            <a:r>
              <a:rPr lang="zh-CN" altLang="en-US" sz="1200" b="0" dirty="0">
                <a:solidFill>
                  <a:schemeClr val="tx2">
                    <a:lumMod val="50000"/>
                  </a:schemeClr>
                </a:solidFill>
                <a:latin typeface="system-ui"/>
                <a:ea typeface="仿宋_GB2312"/>
              </a:rPr>
              <a:t>为</a:t>
            </a:r>
            <a:r>
              <a:rPr lang="en-US" altLang="zh-CN" sz="1200" b="0" dirty="0">
                <a:solidFill>
                  <a:schemeClr val="tx2">
                    <a:lumMod val="50000"/>
                  </a:schemeClr>
                </a:solidFill>
                <a:latin typeface="system-ui"/>
                <a:ea typeface="仿宋_GB2312"/>
              </a:rPr>
              <a:t>TTL</a:t>
            </a:r>
            <a:r>
              <a:rPr lang="zh-CN" altLang="en-US" sz="1200" b="0" dirty="0">
                <a:solidFill>
                  <a:schemeClr val="tx2">
                    <a:lumMod val="50000"/>
                  </a:schemeClr>
                </a:solidFill>
                <a:latin typeface="system-ui"/>
                <a:ea typeface="仿宋_GB2312"/>
              </a:rPr>
              <a:t>工作电平（它可与</a:t>
            </a:r>
            <a:r>
              <a:rPr lang="en-US" altLang="zh-CN" sz="1200" b="0" dirty="0">
                <a:solidFill>
                  <a:schemeClr val="tx2">
                    <a:lumMod val="50000"/>
                  </a:schemeClr>
                </a:solidFill>
                <a:latin typeface="system-ui"/>
                <a:ea typeface="仿宋_GB2312"/>
              </a:rPr>
              <a:t>74LS</a:t>
            </a:r>
            <a:r>
              <a:rPr lang="zh-CN" altLang="en-US" sz="1200" b="0" dirty="0">
                <a:solidFill>
                  <a:schemeClr val="tx2">
                    <a:lumMod val="50000"/>
                  </a:schemeClr>
                </a:solidFill>
                <a:latin typeface="system-ui"/>
                <a:ea typeface="仿宋_GB2312"/>
              </a:rPr>
              <a:t>系列互换使用）；</a:t>
            </a:r>
            <a:r>
              <a:rPr lang="en-US" altLang="zh-CN" sz="1200" b="0" dirty="0">
                <a:solidFill>
                  <a:schemeClr val="tx2">
                    <a:lumMod val="50000"/>
                  </a:schemeClr>
                </a:solidFill>
                <a:latin typeface="system-ui"/>
                <a:ea typeface="仿宋_GB2312"/>
              </a:rPr>
              <a:t>HCU</a:t>
            </a:r>
            <a:r>
              <a:rPr lang="zh-CN" altLang="en-US" sz="1200" b="0" dirty="0">
                <a:solidFill>
                  <a:schemeClr val="tx2">
                    <a:lumMod val="50000"/>
                  </a:schemeClr>
                </a:solidFill>
                <a:latin typeface="system-ui"/>
                <a:ea typeface="仿宋_GB2312"/>
              </a:rPr>
              <a:t>适用于无缓冲级的</a:t>
            </a:r>
            <a:r>
              <a:rPr lang="en-US" altLang="zh-CN" sz="1200" b="0" dirty="0">
                <a:solidFill>
                  <a:schemeClr val="tx2">
                    <a:lumMod val="50000"/>
                  </a:schemeClr>
                </a:solidFill>
                <a:latin typeface="system-ui"/>
                <a:ea typeface="仿宋_GB2312"/>
              </a:rPr>
              <a:t>CMOS</a:t>
            </a:r>
            <a:r>
              <a:rPr lang="zh-CN" altLang="en-US" sz="1200" b="0" dirty="0">
                <a:solidFill>
                  <a:schemeClr val="tx2">
                    <a:lumMod val="50000"/>
                  </a:schemeClr>
                </a:solidFill>
                <a:latin typeface="system-ui"/>
                <a:ea typeface="仿宋_GB2312"/>
              </a:rPr>
              <a:t>电路。</a:t>
            </a:r>
            <a:r>
              <a:rPr lang="en-US" altLang="zh-CN" sz="1200" b="0" dirty="0">
                <a:solidFill>
                  <a:schemeClr val="tx2">
                    <a:lumMod val="50000"/>
                  </a:schemeClr>
                </a:solidFill>
                <a:latin typeface="system-ui"/>
                <a:ea typeface="仿宋_GB2312"/>
              </a:rPr>
              <a:t>74</a:t>
            </a:r>
            <a:r>
              <a:rPr lang="zh-CN" altLang="en-US" sz="1200" b="0" dirty="0">
                <a:solidFill>
                  <a:schemeClr val="tx2">
                    <a:lumMod val="50000"/>
                  </a:schemeClr>
                </a:solidFill>
                <a:latin typeface="system-ui"/>
                <a:ea typeface="仿宋_GB2312"/>
              </a:rPr>
              <a:t>系列高速</a:t>
            </a:r>
            <a:r>
              <a:rPr lang="en-US" altLang="zh-CN" sz="1200" b="0" dirty="0">
                <a:solidFill>
                  <a:schemeClr val="tx2">
                    <a:lumMod val="50000"/>
                  </a:schemeClr>
                </a:solidFill>
                <a:latin typeface="system-ui"/>
                <a:ea typeface="仿宋_GB2312"/>
              </a:rPr>
              <a:t>CMOS</a:t>
            </a:r>
            <a:r>
              <a:rPr lang="zh-CN" altLang="en-US" sz="1200" b="0" dirty="0">
                <a:solidFill>
                  <a:schemeClr val="tx2">
                    <a:lumMod val="50000"/>
                  </a:schemeClr>
                </a:solidFill>
                <a:latin typeface="system-ui"/>
                <a:ea typeface="仿宋_GB2312"/>
              </a:rPr>
              <a:t>电路的逻辑功能和引脚排列与相应的</a:t>
            </a:r>
            <a:r>
              <a:rPr lang="en-US" altLang="zh-CN" sz="1200" b="0" dirty="0">
                <a:solidFill>
                  <a:schemeClr val="tx2">
                    <a:lumMod val="50000"/>
                  </a:schemeClr>
                </a:solidFill>
                <a:latin typeface="system-ui"/>
                <a:ea typeface="仿宋_GB2312"/>
              </a:rPr>
              <a:t>74LS</a:t>
            </a:r>
            <a:r>
              <a:rPr lang="zh-CN" altLang="en-US" sz="1200" b="0" dirty="0">
                <a:solidFill>
                  <a:schemeClr val="tx2">
                    <a:lumMod val="50000"/>
                  </a:schemeClr>
                </a:solidFill>
                <a:latin typeface="system-ui"/>
                <a:ea typeface="仿宋_GB2312"/>
              </a:rPr>
              <a:t>系列的品种相同，工作速度也相当高，功耗大为降低。 </a:t>
            </a:r>
          </a:p>
        </p:txBody>
      </p:sp>
      <p:pic>
        <p:nvPicPr>
          <p:cNvPr id="4" name="图片 3">
            <a:extLst>
              <a:ext uri="{FF2B5EF4-FFF2-40B4-BE49-F238E27FC236}">
                <a16:creationId xmlns:a16="http://schemas.microsoft.com/office/drawing/2014/main" id="{55464E55-F212-4272-9A69-494464909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7" y="1470334"/>
            <a:ext cx="2123305" cy="1238586"/>
          </a:xfrm>
          <a:prstGeom prst="rect">
            <a:avLst/>
          </a:prstGeom>
        </p:spPr>
      </p:pic>
      <p:sp>
        <p:nvSpPr>
          <p:cNvPr id="6" name="矩形 5">
            <a:extLst>
              <a:ext uri="{FF2B5EF4-FFF2-40B4-BE49-F238E27FC236}">
                <a16:creationId xmlns:a16="http://schemas.microsoft.com/office/drawing/2014/main" id="{9C5DF6F1-9ED1-45A3-8420-384CA2145365}"/>
              </a:ext>
            </a:extLst>
          </p:cNvPr>
          <p:cNvSpPr/>
          <p:nvPr/>
        </p:nvSpPr>
        <p:spPr>
          <a:xfrm>
            <a:off x="757266" y="4579542"/>
            <a:ext cx="8020398" cy="430887"/>
          </a:xfrm>
          <a:prstGeom prst="rect">
            <a:avLst/>
          </a:prstGeom>
          <a:solidFill>
            <a:schemeClr val="tx2">
              <a:lumMod val="20000"/>
              <a:lumOff val="80000"/>
            </a:schemeClr>
          </a:solidFill>
        </p:spPr>
        <p:txBody>
          <a:bodyPr wrap="square">
            <a:spAutoFit/>
          </a:bodyPr>
          <a:lstStyle/>
          <a:p>
            <a:r>
              <a:rPr lang="en-US" altLang="zh-CN" sz="1100" b="0" dirty="0">
                <a:solidFill>
                  <a:srgbClr val="0000FF"/>
                </a:solidFill>
                <a:latin typeface="-apple-system"/>
                <a:ea typeface="仿宋_GB2312"/>
              </a:rPr>
              <a:t>74</a:t>
            </a:r>
            <a:r>
              <a:rPr lang="zh-CN" altLang="en-US" sz="1100" b="0" dirty="0">
                <a:solidFill>
                  <a:srgbClr val="0000FF"/>
                </a:solidFill>
                <a:latin typeface="-apple-system"/>
                <a:ea typeface="仿宋_GB2312"/>
              </a:rPr>
              <a:t>系列可以说是我们平时接触的最多的芯片，</a:t>
            </a:r>
            <a:r>
              <a:rPr lang="en-US" altLang="zh-CN" sz="1100" b="0" dirty="0">
                <a:solidFill>
                  <a:srgbClr val="0000FF"/>
                </a:solidFill>
                <a:latin typeface="-apple-system"/>
                <a:ea typeface="仿宋_GB2312"/>
              </a:rPr>
              <a:t>74</a:t>
            </a:r>
            <a:r>
              <a:rPr lang="zh-CN" altLang="en-US" sz="1100" b="0" dirty="0">
                <a:solidFill>
                  <a:srgbClr val="0000FF"/>
                </a:solidFill>
                <a:latin typeface="-apple-system"/>
                <a:ea typeface="仿宋_GB2312"/>
              </a:rPr>
              <a:t>系列中分为很多种，而我们平时用得最多的应该是以下几种：</a:t>
            </a:r>
            <a:r>
              <a:rPr lang="en-US" altLang="zh-CN" sz="1100" b="0" dirty="0">
                <a:solidFill>
                  <a:srgbClr val="0000FF"/>
                </a:solidFill>
                <a:latin typeface="-apple-system"/>
                <a:ea typeface="仿宋_GB2312"/>
              </a:rPr>
              <a:t>74LS</a:t>
            </a:r>
            <a:r>
              <a:rPr lang="zh-CN" altLang="en-US" sz="1100" b="0" dirty="0">
                <a:solidFill>
                  <a:srgbClr val="0000FF"/>
                </a:solidFill>
                <a:latin typeface="-apple-system"/>
                <a:ea typeface="仿宋_GB2312"/>
              </a:rPr>
              <a:t>，</a:t>
            </a:r>
            <a:r>
              <a:rPr lang="en-US" altLang="zh-CN" sz="1100" b="0" dirty="0">
                <a:solidFill>
                  <a:srgbClr val="0000FF"/>
                </a:solidFill>
                <a:latin typeface="-apple-system"/>
                <a:ea typeface="仿宋_GB2312"/>
              </a:rPr>
              <a:t>74HC</a:t>
            </a:r>
            <a:r>
              <a:rPr lang="zh-CN" altLang="en-US" sz="1100" b="0" dirty="0">
                <a:solidFill>
                  <a:srgbClr val="0000FF"/>
                </a:solidFill>
                <a:latin typeface="-apple-system"/>
                <a:ea typeface="仿宋_GB2312"/>
              </a:rPr>
              <a:t>，</a:t>
            </a:r>
            <a:r>
              <a:rPr lang="en-US" altLang="zh-CN" sz="1100" b="0" dirty="0">
                <a:solidFill>
                  <a:srgbClr val="0000FF"/>
                </a:solidFill>
                <a:latin typeface="-apple-system"/>
                <a:ea typeface="仿宋_GB2312"/>
              </a:rPr>
              <a:t>74HCT</a:t>
            </a:r>
            <a:r>
              <a:rPr lang="zh-CN" altLang="en-US" sz="1100" b="0" dirty="0">
                <a:solidFill>
                  <a:srgbClr val="0000FF"/>
                </a:solidFill>
                <a:latin typeface="-apple-system"/>
                <a:ea typeface="仿宋_GB2312"/>
              </a:rPr>
              <a:t>这三种</a:t>
            </a:r>
            <a:r>
              <a:rPr lang="zh-CN" altLang="en-US" sz="1100" b="0" dirty="0">
                <a:solidFill>
                  <a:srgbClr val="0000FF"/>
                </a:solidFill>
                <a:ea typeface="仿宋_GB2312"/>
              </a:rPr>
              <a:t> </a:t>
            </a:r>
          </a:p>
        </p:txBody>
      </p:sp>
      <p:graphicFrame>
        <p:nvGraphicFramePr>
          <p:cNvPr id="14" name="表格 13">
            <a:extLst>
              <a:ext uri="{FF2B5EF4-FFF2-40B4-BE49-F238E27FC236}">
                <a16:creationId xmlns:a16="http://schemas.microsoft.com/office/drawing/2014/main" id="{7921E8DB-5AFE-4762-B1CF-A4FEA0D82908}"/>
              </a:ext>
            </a:extLst>
          </p:cNvPr>
          <p:cNvGraphicFramePr>
            <a:graphicFrameLocks noGrp="1"/>
          </p:cNvGraphicFramePr>
          <p:nvPr>
            <p:extLst>
              <p:ext uri="{D42A27DB-BD31-4B8C-83A1-F6EECF244321}">
                <p14:modId xmlns:p14="http://schemas.microsoft.com/office/powerpoint/2010/main" val="3052451204"/>
              </p:ext>
            </p:extLst>
          </p:nvPr>
        </p:nvGraphicFramePr>
        <p:xfrm>
          <a:off x="1835696" y="5138262"/>
          <a:ext cx="5267960" cy="640080"/>
        </p:xfrm>
        <a:graphic>
          <a:graphicData uri="http://schemas.openxmlformats.org/drawingml/2006/table">
            <a:tbl>
              <a:tblPr firstRow="1" firstCol="1" bandRow="1">
                <a:tableStyleId>{5C22544A-7EE6-4342-B048-85BDC9FD1C3A}</a:tableStyleId>
              </a:tblPr>
              <a:tblGrid>
                <a:gridCol w="1755775">
                  <a:extLst>
                    <a:ext uri="{9D8B030D-6E8A-4147-A177-3AD203B41FA5}">
                      <a16:colId xmlns:a16="http://schemas.microsoft.com/office/drawing/2014/main" val="145369929"/>
                    </a:ext>
                  </a:extLst>
                </a:gridCol>
                <a:gridCol w="1755775">
                  <a:extLst>
                    <a:ext uri="{9D8B030D-6E8A-4147-A177-3AD203B41FA5}">
                      <a16:colId xmlns:a16="http://schemas.microsoft.com/office/drawing/2014/main" val="2218069332"/>
                    </a:ext>
                  </a:extLst>
                </a:gridCol>
                <a:gridCol w="1756410">
                  <a:extLst>
                    <a:ext uri="{9D8B030D-6E8A-4147-A177-3AD203B41FA5}">
                      <a16:colId xmlns:a16="http://schemas.microsoft.com/office/drawing/2014/main" val="1730400621"/>
                    </a:ext>
                  </a:extLst>
                </a:gridCol>
              </a:tblGrid>
              <a:tr h="0">
                <a:tc>
                  <a:txBody>
                    <a:bodyPr/>
                    <a:lstStyle/>
                    <a:p>
                      <a:pPr algn="just">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0">
                          <a:effectLst/>
                        </a:rPr>
                        <a:t>输入电平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0">
                          <a:effectLst/>
                        </a:rPr>
                        <a:t>输出电平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0222380"/>
                  </a:ext>
                </a:extLst>
              </a:tr>
              <a:tr h="0">
                <a:tc>
                  <a:txBody>
                    <a:bodyPr/>
                    <a:lstStyle/>
                    <a:p>
                      <a:pPr algn="just">
                        <a:spcAft>
                          <a:spcPts val="0"/>
                        </a:spcAft>
                      </a:pPr>
                      <a:r>
                        <a:rPr lang="en-US" sz="1050" kern="0">
                          <a:effectLst/>
                        </a:rPr>
                        <a:t>74LS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0">
                          <a:effectLst/>
                        </a:rPr>
                        <a:t> TTL</a:t>
                      </a:r>
                      <a:r>
                        <a:rPr lang="zh-CN" sz="1050" kern="0">
                          <a:effectLst/>
                        </a:rPr>
                        <a:t>电平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0">
                          <a:effectLst/>
                        </a:rPr>
                        <a:t>TTL</a:t>
                      </a:r>
                      <a:r>
                        <a:rPr lang="zh-CN" sz="1050" kern="0">
                          <a:effectLst/>
                        </a:rPr>
                        <a:t>电平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7405774"/>
                  </a:ext>
                </a:extLst>
              </a:tr>
              <a:tr h="0">
                <a:tc>
                  <a:txBody>
                    <a:bodyPr/>
                    <a:lstStyle/>
                    <a:p>
                      <a:pPr algn="just">
                        <a:spcAft>
                          <a:spcPts val="0"/>
                        </a:spcAft>
                      </a:pPr>
                      <a:r>
                        <a:rPr lang="en-US" sz="1050" kern="0">
                          <a:effectLst/>
                        </a:rPr>
                        <a:t>74HC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0">
                          <a:effectLst/>
                        </a:rPr>
                        <a:t> CMOS</a:t>
                      </a:r>
                      <a:r>
                        <a:rPr lang="zh-CN" sz="1050" kern="0">
                          <a:effectLst/>
                        </a:rPr>
                        <a:t>电平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0">
                          <a:effectLst/>
                        </a:rPr>
                        <a:t>CMOS</a:t>
                      </a:r>
                      <a:r>
                        <a:rPr lang="zh-CN" sz="1050" kern="0">
                          <a:effectLst/>
                        </a:rPr>
                        <a:t>电平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8037015"/>
                  </a:ext>
                </a:extLst>
              </a:tr>
              <a:tr h="0">
                <a:tc>
                  <a:txBody>
                    <a:bodyPr/>
                    <a:lstStyle/>
                    <a:p>
                      <a:pPr algn="just">
                        <a:spcAft>
                          <a:spcPts val="0"/>
                        </a:spcAft>
                      </a:pPr>
                      <a:r>
                        <a:rPr lang="en-US" sz="1050" kern="0">
                          <a:effectLst/>
                        </a:rPr>
                        <a:t>74HCT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0">
                          <a:effectLst/>
                        </a:rPr>
                        <a:t>TTL</a:t>
                      </a:r>
                      <a:r>
                        <a:rPr lang="zh-CN" sz="1050" kern="0">
                          <a:effectLst/>
                        </a:rPr>
                        <a:t>电平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0" dirty="0">
                          <a:effectLst/>
                        </a:rPr>
                        <a:t>CMOS</a:t>
                      </a:r>
                      <a:r>
                        <a:rPr lang="zh-CN" sz="1050" kern="0" dirty="0">
                          <a:effectLst/>
                        </a:rPr>
                        <a:t>电平</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9504867"/>
                  </a:ext>
                </a:extLst>
              </a:tr>
            </a:tbl>
          </a:graphicData>
        </a:graphic>
      </p:graphicFrame>
      <p:sp>
        <p:nvSpPr>
          <p:cNvPr id="19" name="标题 1">
            <a:extLst>
              <a:ext uri="{FF2B5EF4-FFF2-40B4-BE49-F238E27FC236}">
                <a16:creationId xmlns:a16="http://schemas.microsoft.com/office/drawing/2014/main" id="{684F6CC2-5013-4887-8037-5CC97049A787}"/>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常见数字逻辑芯片介绍</a:t>
            </a:r>
          </a:p>
        </p:txBody>
      </p:sp>
    </p:spTree>
    <p:extLst>
      <p:ext uri="{BB962C8B-B14F-4D97-AF65-F5344CB8AC3E}">
        <p14:creationId xmlns:p14="http://schemas.microsoft.com/office/powerpoint/2010/main" val="1379900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8336CA-5BF2-4230-A9C9-CC944E9F05BF}"/>
              </a:ext>
            </a:extLst>
          </p:cNvPr>
          <p:cNvSpPr/>
          <p:nvPr/>
        </p:nvSpPr>
        <p:spPr>
          <a:xfrm>
            <a:off x="728065" y="995257"/>
            <a:ext cx="2979839" cy="338554"/>
          </a:xfrm>
          <a:prstGeom prst="rect">
            <a:avLst/>
          </a:prstGeom>
          <a:solidFill>
            <a:schemeClr val="tx2">
              <a:lumMod val="20000"/>
              <a:lumOff val="80000"/>
            </a:schemeClr>
          </a:solidFill>
        </p:spPr>
        <p:txBody>
          <a:bodyPr wrap="square">
            <a:spAutoFit/>
          </a:bodyPr>
          <a:lstStyle/>
          <a:p>
            <a:r>
              <a:rPr lang="zh-CN" altLang="en-US" sz="1600" b="0" dirty="0">
                <a:solidFill>
                  <a:schemeClr val="tx2">
                    <a:lumMod val="50000"/>
                  </a:schemeClr>
                </a:solidFill>
                <a:latin typeface="system-ui"/>
                <a:ea typeface="仿宋_GB2312"/>
              </a:rPr>
              <a:t>常用逻辑芯片型号及功能汇总</a:t>
            </a:r>
            <a:endParaRPr lang="en-US" altLang="zh-CN" sz="1600" b="0" dirty="0">
              <a:solidFill>
                <a:schemeClr val="tx2">
                  <a:lumMod val="50000"/>
                </a:schemeClr>
              </a:solidFill>
              <a:latin typeface="system-ui"/>
              <a:ea typeface="仿宋_GB2312"/>
            </a:endParaRPr>
          </a:p>
        </p:txBody>
      </p:sp>
      <p:sp>
        <p:nvSpPr>
          <p:cNvPr id="10" name="矩形 9">
            <a:extLst>
              <a:ext uri="{FF2B5EF4-FFF2-40B4-BE49-F238E27FC236}">
                <a16:creationId xmlns:a16="http://schemas.microsoft.com/office/drawing/2014/main" id="{7ED1D72A-5C78-4541-BCFF-52F3E5EEE844}"/>
              </a:ext>
            </a:extLst>
          </p:cNvPr>
          <p:cNvSpPr/>
          <p:nvPr/>
        </p:nvSpPr>
        <p:spPr>
          <a:xfrm>
            <a:off x="728065" y="1412776"/>
            <a:ext cx="8085036" cy="704232"/>
          </a:xfrm>
          <a:prstGeom prst="rect">
            <a:avLst/>
          </a:prstGeom>
          <a:solidFill>
            <a:schemeClr val="accent2">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en-US" sz="1400" b="0" dirty="0">
                <a:solidFill>
                  <a:schemeClr val="tx2">
                    <a:lumMod val="50000"/>
                  </a:schemeClr>
                </a:solidFill>
                <a:latin typeface="system-ui"/>
                <a:ea typeface="仿宋_GB2312"/>
              </a:rPr>
              <a:t>常用数字逻辑芯片常用数字逻辑电路包括门电路、触发器、时基延时分频电路、计数器、译码器、模拟开关数据选择器、寄存器等。</a:t>
            </a:r>
            <a:endParaRPr lang="en-US" altLang="zh-CN" sz="1400" b="0" dirty="0">
              <a:solidFill>
                <a:schemeClr val="tx2">
                  <a:lumMod val="50000"/>
                </a:schemeClr>
              </a:solidFill>
              <a:latin typeface="system-ui"/>
              <a:ea typeface="仿宋_GB2312"/>
            </a:endParaRPr>
          </a:p>
        </p:txBody>
      </p:sp>
      <p:graphicFrame>
        <p:nvGraphicFramePr>
          <p:cNvPr id="8" name="表格 7">
            <a:extLst>
              <a:ext uri="{FF2B5EF4-FFF2-40B4-BE49-F238E27FC236}">
                <a16:creationId xmlns:a16="http://schemas.microsoft.com/office/drawing/2014/main" id="{3A83CABA-DA28-45BE-950C-A1462A4105EA}"/>
              </a:ext>
            </a:extLst>
          </p:cNvPr>
          <p:cNvGraphicFramePr>
            <a:graphicFrameLocks noGrp="1"/>
          </p:cNvGraphicFramePr>
          <p:nvPr>
            <p:extLst>
              <p:ext uri="{D42A27DB-BD31-4B8C-83A1-F6EECF244321}">
                <p14:modId xmlns:p14="http://schemas.microsoft.com/office/powerpoint/2010/main" val="3062744140"/>
              </p:ext>
            </p:extLst>
          </p:nvPr>
        </p:nvGraphicFramePr>
        <p:xfrm>
          <a:off x="728065" y="2200409"/>
          <a:ext cx="7732366" cy="4014311"/>
        </p:xfrm>
        <a:graphic>
          <a:graphicData uri="http://schemas.openxmlformats.org/drawingml/2006/table">
            <a:tbl>
              <a:tblPr firstRow="1" firstCol="1" bandRow="1">
                <a:tableStyleId>{5C22544A-7EE6-4342-B048-85BDC9FD1C3A}</a:tableStyleId>
              </a:tblPr>
              <a:tblGrid>
                <a:gridCol w="2147670">
                  <a:extLst>
                    <a:ext uri="{9D8B030D-6E8A-4147-A177-3AD203B41FA5}">
                      <a16:colId xmlns:a16="http://schemas.microsoft.com/office/drawing/2014/main" val="661721515"/>
                    </a:ext>
                  </a:extLst>
                </a:gridCol>
                <a:gridCol w="2792348">
                  <a:extLst>
                    <a:ext uri="{9D8B030D-6E8A-4147-A177-3AD203B41FA5}">
                      <a16:colId xmlns:a16="http://schemas.microsoft.com/office/drawing/2014/main" val="1290503096"/>
                    </a:ext>
                  </a:extLst>
                </a:gridCol>
                <a:gridCol w="2792348">
                  <a:extLst>
                    <a:ext uri="{9D8B030D-6E8A-4147-A177-3AD203B41FA5}">
                      <a16:colId xmlns:a16="http://schemas.microsoft.com/office/drawing/2014/main" val="2523358112"/>
                    </a:ext>
                  </a:extLst>
                </a:gridCol>
              </a:tblGrid>
              <a:tr h="201453">
                <a:tc>
                  <a:txBody>
                    <a:bodyPr/>
                    <a:lstStyle/>
                    <a:p>
                      <a:pPr algn="l">
                        <a:lnSpc>
                          <a:spcPts val="1800"/>
                        </a:lnSpc>
                        <a:spcAft>
                          <a:spcPts val="0"/>
                        </a:spcAft>
                      </a:pPr>
                      <a:r>
                        <a:rPr lang="zh-CN" altLang="en-US" sz="1300" b="1" kern="0" dirty="0">
                          <a:solidFill>
                            <a:schemeClr val="lt1"/>
                          </a:solidFill>
                          <a:effectLst/>
                          <a:latin typeface="+mn-lt"/>
                          <a:ea typeface="+mn-ea"/>
                          <a:cs typeface="+mn-cs"/>
                        </a:rPr>
                        <a:t>分类</a:t>
                      </a:r>
                    </a:p>
                  </a:txBody>
                  <a:tcPr marL="68580" marR="68580" marT="0" marB="0"/>
                </a:tc>
                <a:tc>
                  <a:txBody>
                    <a:bodyPr/>
                    <a:lstStyle/>
                    <a:p>
                      <a:pPr algn="l">
                        <a:lnSpc>
                          <a:spcPts val="1800"/>
                        </a:lnSpc>
                        <a:spcAft>
                          <a:spcPts val="0"/>
                        </a:spcAft>
                      </a:pPr>
                      <a:r>
                        <a:rPr lang="zh-CN" altLang="en-US" sz="1300" b="1" kern="0" dirty="0">
                          <a:solidFill>
                            <a:schemeClr val="lt1"/>
                          </a:solidFill>
                          <a:effectLst/>
                          <a:latin typeface="+mn-lt"/>
                          <a:ea typeface="+mn-ea"/>
                          <a:cs typeface="+mn-cs"/>
                        </a:rPr>
                        <a:t>芯片功能</a:t>
                      </a:r>
                    </a:p>
                  </a:txBody>
                  <a:tcPr marL="68580" marR="68580" marT="0" marB="0"/>
                </a:tc>
                <a:tc>
                  <a:txBody>
                    <a:bodyPr/>
                    <a:lstStyle/>
                    <a:p>
                      <a:pPr algn="l">
                        <a:lnSpc>
                          <a:spcPts val="1800"/>
                        </a:lnSpc>
                        <a:spcAft>
                          <a:spcPts val="0"/>
                        </a:spcAft>
                      </a:pPr>
                      <a:r>
                        <a:rPr lang="zh-CN" altLang="en-US" sz="1300" b="1" kern="0" dirty="0">
                          <a:solidFill>
                            <a:schemeClr val="lt1"/>
                          </a:solidFill>
                          <a:effectLst/>
                          <a:latin typeface="+mn-lt"/>
                          <a:ea typeface="+mn-ea"/>
                          <a:cs typeface="+mn-cs"/>
                        </a:rPr>
                        <a:t>芯片型号</a:t>
                      </a:r>
                    </a:p>
                  </a:txBody>
                  <a:tcPr marL="68580" marR="68580" marT="0" marB="0"/>
                </a:tc>
                <a:extLst>
                  <a:ext uri="{0D108BD9-81ED-4DB2-BD59-A6C34878D82A}">
                    <a16:rowId xmlns:a16="http://schemas.microsoft.com/office/drawing/2014/main" val="2100612091"/>
                  </a:ext>
                </a:extLst>
              </a:tr>
              <a:tr h="141017">
                <a:tc rowSpan="12">
                  <a:txBody>
                    <a:bodyPr/>
                    <a:lstStyle/>
                    <a:p>
                      <a:pPr algn="l">
                        <a:lnSpc>
                          <a:spcPts val="1800"/>
                        </a:lnSpc>
                        <a:spcAft>
                          <a:spcPts val="0"/>
                        </a:spcAft>
                      </a:pPr>
                      <a:r>
                        <a:rPr lang="zh-CN" altLang="en-US" sz="1300" b="1" kern="0" dirty="0">
                          <a:solidFill>
                            <a:schemeClr val="lt1"/>
                          </a:solidFill>
                          <a:effectLst/>
                          <a:latin typeface="+mn-lt"/>
                          <a:ea typeface="+mn-ea"/>
                          <a:cs typeface="+mn-cs"/>
                        </a:rPr>
                        <a:t>门电路</a:t>
                      </a:r>
                    </a:p>
                    <a:p>
                      <a:pPr algn="just">
                        <a:spcAft>
                          <a:spcPts val="0"/>
                        </a:spcAft>
                      </a:pPr>
                      <a:r>
                        <a:rPr lang="en-US" sz="1300" b="1" kern="0" dirty="0">
                          <a:solidFill>
                            <a:schemeClr val="lt1"/>
                          </a:solidFill>
                          <a:effectLst/>
                          <a:latin typeface="+mn-lt"/>
                          <a:ea typeface="+mn-ea"/>
                          <a:cs typeface="+mn-cs"/>
                        </a:rPr>
                        <a:t> </a:t>
                      </a:r>
                      <a:endParaRPr lang="zh-CN" altLang="en-US" sz="1300" b="1" kern="0" dirty="0">
                        <a:solidFill>
                          <a:schemeClr val="lt1"/>
                        </a:solidFill>
                        <a:effectLst/>
                        <a:latin typeface="+mn-lt"/>
                        <a:ea typeface="+mn-ea"/>
                        <a:cs typeface="+mn-cs"/>
                      </a:endParaRPr>
                    </a:p>
                  </a:txBody>
                  <a:tcPr marL="68580" marR="68580" marT="0" marB="0"/>
                </a:tc>
                <a:tc>
                  <a:txBody>
                    <a:bodyPr/>
                    <a:lstStyle/>
                    <a:p>
                      <a:pPr algn="just">
                        <a:spcAft>
                          <a:spcPts val="0"/>
                        </a:spcAft>
                      </a:pPr>
                      <a:r>
                        <a:rPr lang="zh-CN" sz="1050" kern="100">
                          <a:effectLst/>
                        </a:rPr>
                        <a:t>四</a:t>
                      </a:r>
                      <a:r>
                        <a:rPr lang="en-US" sz="1050" kern="100">
                          <a:effectLst/>
                        </a:rPr>
                        <a:t>2</a:t>
                      </a:r>
                      <a:r>
                        <a:rPr lang="zh-CN" sz="1050" kern="100">
                          <a:effectLst/>
                        </a:rPr>
                        <a:t>输入或非门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CD4001/7402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77615328"/>
                  </a:ext>
                </a:extLst>
              </a:tr>
              <a:tr h="141017">
                <a:tc vMerge="1">
                  <a:txBody>
                    <a:bodyPr/>
                    <a:lstStyle/>
                    <a:p>
                      <a:endParaRPr lang="zh-CN" altLang="en-US"/>
                    </a:p>
                  </a:txBody>
                  <a:tcPr/>
                </a:tc>
                <a:tc>
                  <a:txBody>
                    <a:bodyPr/>
                    <a:lstStyle/>
                    <a:p>
                      <a:pPr algn="just">
                        <a:spcAft>
                          <a:spcPts val="0"/>
                        </a:spcAft>
                      </a:pPr>
                      <a:r>
                        <a:rPr lang="zh-CN" sz="1050" kern="100">
                          <a:effectLst/>
                        </a:rPr>
                        <a:t>四</a:t>
                      </a:r>
                      <a:r>
                        <a:rPr lang="en-US" sz="1050" kern="100">
                          <a:effectLst/>
                        </a:rPr>
                        <a:t>2</a:t>
                      </a:r>
                      <a:r>
                        <a:rPr lang="zh-CN" sz="1050" kern="100">
                          <a:effectLst/>
                        </a:rPr>
                        <a:t>输入与非门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4011 /7408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0988996"/>
                  </a:ext>
                </a:extLst>
              </a:tr>
              <a:tr h="141017">
                <a:tc vMerge="1">
                  <a:txBody>
                    <a:bodyPr/>
                    <a:lstStyle/>
                    <a:p>
                      <a:endParaRPr lang="zh-CN" altLang="en-US"/>
                    </a:p>
                  </a:txBody>
                  <a:tcPr/>
                </a:tc>
                <a:tc>
                  <a:txBody>
                    <a:bodyPr/>
                    <a:lstStyle/>
                    <a:p>
                      <a:pPr algn="just">
                        <a:spcAft>
                          <a:spcPts val="0"/>
                        </a:spcAft>
                      </a:pPr>
                      <a:r>
                        <a:rPr lang="zh-CN" sz="1050" kern="100">
                          <a:effectLst/>
                        </a:rPr>
                        <a:t>双</a:t>
                      </a:r>
                      <a:r>
                        <a:rPr lang="en-US" sz="1050" kern="100">
                          <a:effectLst/>
                        </a:rPr>
                        <a:t>4</a:t>
                      </a:r>
                      <a:r>
                        <a:rPr lang="zh-CN" sz="1050" kern="100">
                          <a:effectLst/>
                        </a:rPr>
                        <a:t>输入与非门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4012/7420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7894967"/>
                  </a:ext>
                </a:extLst>
              </a:tr>
              <a:tr h="141017">
                <a:tc vMerge="1">
                  <a:txBody>
                    <a:bodyPr/>
                    <a:lstStyle/>
                    <a:p>
                      <a:endParaRPr lang="zh-CN" altLang="en-US"/>
                    </a:p>
                  </a:txBody>
                  <a:tcPr/>
                </a:tc>
                <a:tc>
                  <a:txBody>
                    <a:bodyPr/>
                    <a:lstStyle/>
                    <a:p>
                      <a:pPr algn="just">
                        <a:spcAft>
                          <a:spcPts val="0"/>
                        </a:spcAft>
                      </a:pPr>
                      <a:r>
                        <a:rPr lang="zh-CN" sz="1050" kern="100">
                          <a:effectLst/>
                        </a:rPr>
                        <a:t>三</a:t>
                      </a:r>
                      <a:r>
                        <a:rPr lang="en-US" sz="1050" kern="100">
                          <a:effectLst/>
                        </a:rPr>
                        <a:t>3</a:t>
                      </a:r>
                      <a:r>
                        <a:rPr lang="zh-CN" sz="1050" kern="100">
                          <a:effectLst/>
                        </a:rPr>
                        <a:t>入与非门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4023/7410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2744324"/>
                  </a:ext>
                </a:extLst>
              </a:tr>
              <a:tr h="282035">
                <a:tc vMerge="1">
                  <a:txBody>
                    <a:bodyPr/>
                    <a:lstStyle/>
                    <a:p>
                      <a:endParaRPr lang="zh-CN" altLang="en-US"/>
                    </a:p>
                  </a:txBody>
                  <a:tcPr/>
                </a:tc>
                <a:tc>
                  <a:txBody>
                    <a:bodyPr/>
                    <a:lstStyle/>
                    <a:p>
                      <a:pPr algn="just">
                        <a:spcAft>
                          <a:spcPts val="0"/>
                        </a:spcAft>
                      </a:pPr>
                      <a:r>
                        <a:rPr lang="zh-CN" sz="1050" kern="100">
                          <a:effectLst/>
                        </a:rPr>
                        <a:t>四异或门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050" kern="100">
                          <a:effectLst/>
                        </a:rPr>
                        <a:t>CD4030/ CD 4070/ CD 4077/7486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8347656"/>
                  </a:ext>
                </a:extLst>
              </a:tr>
              <a:tr h="141017">
                <a:tc vMerge="1">
                  <a:txBody>
                    <a:bodyPr/>
                    <a:lstStyle/>
                    <a:p>
                      <a:endParaRPr lang="zh-CN" altLang="en-US"/>
                    </a:p>
                  </a:txBody>
                  <a:tcPr/>
                </a:tc>
                <a:tc>
                  <a:txBody>
                    <a:bodyPr/>
                    <a:lstStyle/>
                    <a:p>
                      <a:pPr algn="just">
                        <a:spcAft>
                          <a:spcPts val="0"/>
                        </a:spcAft>
                      </a:pPr>
                      <a:r>
                        <a:rPr lang="en-US" sz="1050" kern="100">
                          <a:effectLst/>
                        </a:rPr>
                        <a:t>4</a:t>
                      </a:r>
                      <a:r>
                        <a:rPr lang="zh-CN" sz="1050" kern="100">
                          <a:effectLst/>
                        </a:rPr>
                        <a:t>输入可扩展多功能门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4048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2033971"/>
                  </a:ext>
                </a:extLst>
              </a:tr>
              <a:tr h="141017">
                <a:tc vMerge="1">
                  <a:txBody>
                    <a:bodyPr/>
                    <a:lstStyle/>
                    <a:p>
                      <a:endParaRPr lang="zh-CN" altLang="en-US"/>
                    </a:p>
                  </a:txBody>
                  <a:tcPr/>
                </a:tc>
                <a:tc>
                  <a:txBody>
                    <a:bodyPr/>
                    <a:lstStyle/>
                    <a:p>
                      <a:pPr algn="just">
                        <a:spcAft>
                          <a:spcPts val="0"/>
                        </a:spcAft>
                      </a:pPr>
                      <a:r>
                        <a:rPr lang="zh-CN" sz="1050" kern="100">
                          <a:effectLst/>
                        </a:rPr>
                        <a:t>八输入与非门</a:t>
                      </a:r>
                      <a:r>
                        <a:rPr lang="en-US" sz="1050" kern="100">
                          <a:effectLst/>
                        </a:rPr>
                        <a:t>/</a:t>
                      </a:r>
                      <a:r>
                        <a:rPr lang="zh-CN" sz="1050" kern="100">
                          <a:effectLst/>
                        </a:rPr>
                        <a:t>与门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4068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01843997"/>
                  </a:ext>
                </a:extLst>
              </a:tr>
              <a:tr h="141017">
                <a:tc vMerge="1">
                  <a:txBody>
                    <a:bodyPr/>
                    <a:lstStyle/>
                    <a:p>
                      <a:endParaRPr lang="zh-CN" altLang="en-US"/>
                    </a:p>
                  </a:txBody>
                  <a:tcPr/>
                </a:tc>
                <a:tc>
                  <a:txBody>
                    <a:bodyPr/>
                    <a:lstStyle/>
                    <a:p>
                      <a:pPr algn="just">
                        <a:spcAft>
                          <a:spcPts val="0"/>
                        </a:spcAft>
                      </a:pPr>
                      <a:r>
                        <a:rPr lang="zh-CN" sz="1050" kern="100">
                          <a:effectLst/>
                        </a:rPr>
                        <a:t>六反相器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4069/ CD 4049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7389336"/>
                  </a:ext>
                </a:extLst>
              </a:tr>
              <a:tr h="141017">
                <a:tc vMerge="1">
                  <a:txBody>
                    <a:bodyPr/>
                    <a:lstStyle/>
                    <a:p>
                      <a:endParaRPr lang="zh-CN" altLang="en-US"/>
                    </a:p>
                  </a:txBody>
                  <a:tcPr/>
                </a:tc>
                <a:tc>
                  <a:txBody>
                    <a:bodyPr/>
                    <a:lstStyle/>
                    <a:p>
                      <a:pPr algn="just">
                        <a:spcAft>
                          <a:spcPts val="0"/>
                        </a:spcAft>
                      </a:pPr>
                      <a:r>
                        <a:rPr lang="zh-CN" sz="1050" kern="100">
                          <a:effectLst/>
                        </a:rPr>
                        <a:t>六反相器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7404/7405/7406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0619640"/>
                  </a:ext>
                </a:extLst>
              </a:tr>
              <a:tr h="141017">
                <a:tc vMerge="1">
                  <a:txBody>
                    <a:bodyPr/>
                    <a:lstStyle/>
                    <a:p>
                      <a:endParaRPr lang="zh-CN" altLang="en-US"/>
                    </a:p>
                  </a:txBody>
                  <a:tcPr/>
                </a:tc>
                <a:tc>
                  <a:txBody>
                    <a:bodyPr/>
                    <a:lstStyle/>
                    <a:p>
                      <a:pPr algn="just">
                        <a:spcAft>
                          <a:spcPts val="0"/>
                        </a:spcAft>
                      </a:pPr>
                      <a:r>
                        <a:rPr lang="en-US" sz="1050" kern="100">
                          <a:effectLst/>
                        </a:rPr>
                        <a:t>8</a:t>
                      </a:r>
                      <a:r>
                        <a:rPr lang="zh-CN" sz="1050" kern="100">
                          <a:effectLst/>
                        </a:rPr>
                        <a:t>输入或非门</a:t>
                      </a:r>
                      <a:r>
                        <a:rPr lang="en-US" sz="1050" kern="100">
                          <a:effectLst/>
                        </a:rPr>
                        <a:t>/</a:t>
                      </a:r>
                      <a:r>
                        <a:rPr lang="zh-CN" sz="1050" kern="100">
                          <a:effectLst/>
                        </a:rPr>
                        <a:t>或门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4078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27701990"/>
                  </a:ext>
                </a:extLst>
              </a:tr>
              <a:tr h="141017">
                <a:tc vMerge="1">
                  <a:txBody>
                    <a:bodyPr/>
                    <a:lstStyle/>
                    <a:p>
                      <a:endParaRPr lang="zh-CN" altLang="en-US"/>
                    </a:p>
                  </a:txBody>
                  <a:tcPr/>
                </a:tc>
                <a:tc>
                  <a:txBody>
                    <a:bodyPr/>
                    <a:lstStyle/>
                    <a:p>
                      <a:pPr algn="just">
                        <a:spcAft>
                          <a:spcPts val="0"/>
                        </a:spcAft>
                      </a:pPr>
                      <a:r>
                        <a:rPr lang="zh-CN" sz="1050" kern="100">
                          <a:effectLst/>
                        </a:rPr>
                        <a:t>四</a:t>
                      </a:r>
                      <a:r>
                        <a:rPr lang="en-US" sz="1050" kern="100">
                          <a:effectLst/>
                        </a:rPr>
                        <a:t>2</a:t>
                      </a:r>
                      <a:r>
                        <a:rPr lang="zh-CN" sz="1050" kern="100">
                          <a:effectLst/>
                        </a:rPr>
                        <a:t>输入与门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4081/7408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2624073"/>
                  </a:ext>
                </a:extLst>
              </a:tr>
              <a:tr h="141017">
                <a:tc vMerge="1">
                  <a:txBody>
                    <a:bodyPr/>
                    <a:lstStyle/>
                    <a:p>
                      <a:endParaRPr lang="zh-CN" altLang="en-US"/>
                    </a:p>
                  </a:txBody>
                  <a:tcPr/>
                </a:tc>
                <a:tc>
                  <a:txBody>
                    <a:bodyPr/>
                    <a:lstStyle/>
                    <a:p>
                      <a:pPr algn="just">
                        <a:spcAft>
                          <a:spcPts val="0"/>
                        </a:spcAft>
                      </a:pPr>
                      <a:r>
                        <a:rPr lang="zh-CN" sz="1050" kern="100">
                          <a:effectLst/>
                        </a:rPr>
                        <a:t>双</a:t>
                      </a:r>
                      <a:r>
                        <a:rPr lang="en-US" sz="1050" kern="100">
                          <a:effectLst/>
                        </a:rPr>
                        <a:t>4</a:t>
                      </a:r>
                      <a:r>
                        <a:rPr lang="zh-CN" sz="1050" kern="100">
                          <a:effectLst/>
                        </a:rPr>
                        <a:t>输入与门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4082/7421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0412916"/>
                  </a:ext>
                </a:extLst>
              </a:tr>
              <a:tr h="141017">
                <a:tc rowSpan="11">
                  <a:txBody>
                    <a:bodyPr/>
                    <a:lstStyle/>
                    <a:p>
                      <a:pPr>
                        <a:lnSpc>
                          <a:spcPts val="1800"/>
                        </a:lnSpc>
                        <a:spcAft>
                          <a:spcPts val="0"/>
                        </a:spcAft>
                      </a:pPr>
                      <a:r>
                        <a:rPr lang="zh-CN" altLang="en-US" sz="1300" b="1" kern="0" dirty="0">
                          <a:solidFill>
                            <a:schemeClr val="lt1"/>
                          </a:solidFill>
                          <a:effectLst/>
                          <a:latin typeface="+mn-lt"/>
                          <a:ea typeface="+mn-ea"/>
                          <a:cs typeface="+mn-cs"/>
                        </a:rPr>
                        <a:t>触发器</a:t>
                      </a:r>
                    </a:p>
                    <a:p>
                      <a:pPr algn="just">
                        <a:spcAft>
                          <a:spcPts val="0"/>
                        </a:spcAft>
                      </a:pPr>
                      <a:r>
                        <a:rPr lang="en-US" sz="1300" b="1" kern="0" dirty="0">
                          <a:solidFill>
                            <a:schemeClr val="lt1"/>
                          </a:solidFill>
                          <a:effectLst/>
                          <a:latin typeface="+mn-lt"/>
                          <a:ea typeface="+mn-ea"/>
                          <a:cs typeface="+mn-cs"/>
                        </a:rPr>
                        <a:t> </a:t>
                      </a:r>
                      <a:endParaRPr lang="zh-CN" altLang="en-US" sz="1300" b="1" kern="0" dirty="0">
                        <a:solidFill>
                          <a:schemeClr val="lt1"/>
                        </a:solidFill>
                        <a:effectLst/>
                        <a:latin typeface="+mn-lt"/>
                        <a:ea typeface="+mn-ea"/>
                        <a:cs typeface="+mn-cs"/>
                      </a:endParaRPr>
                    </a:p>
                  </a:txBody>
                  <a:tcPr marL="68580" marR="68580" marT="0" marB="0"/>
                </a:tc>
                <a:tc>
                  <a:txBody>
                    <a:bodyPr/>
                    <a:lstStyle/>
                    <a:p>
                      <a:pPr algn="just">
                        <a:spcAft>
                          <a:spcPts val="0"/>
                        </a:spcAft>
                      </a:pPr>
                      <a:r>
                        <a:rPr lang="zh-CN" sz="1050" kern="100">
                          <a:effectLst/>
                        </a:rPr>
                        <a:t>双主</a:t>
                      </a:r>
                      <a:r>
                        <a:rPr lang="en-US" sz="1050" kern="100">
                          <a:effectLst/>
                        </a:rPr>
                        <a:t>-</a:t>
                      </a:r>
                      <a:r>
                        <a:rPr lang="zh-CN" sz="1050" kern="100">
                          <a:effectLst/>
                        </a:rPr>
                        <a:t>从</a:t>
                      </a:r>
                      <a:r>
                        <a:rPr lang="en-US" sz="1050" kern="100">
                          <a:effectLst/>
                        </a:rPr>
                        <a:t>D</a:t>
                      </a:r>
                      <a:r>
                        <a:rPr lang="zh-CN" sz="1050" kern="100">
                          <a:effectLst/>
                        </a:rPr>
                        <a:t>型触发器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4013/7474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289692"/>
                  </a:ext>
                </a:extLst>
              </a:tr>
              <a:tr h="141017">
                <a:tc vMerge="1">
                  <a:txBody>
                    <a:bodyPr/>
                    <a:lstStyle/>
                    <a:p>
                      <a:endParaRPr lang="zh-CN" altLang="en-US"/>
                    </a:p>
                  </a:txBody>
                  <a:tcPr/>
                </a:tc>
                <a:tc>
                  <a:txBody>
                    <a:bodyPr/>
                    <a:lstStyle/>
                    <a:p>
                      <a:pPr algn="just">
                        <a:spcAft>
                          <a:spcPts val="0"/>
                        </a:spcAft>
                      </a:pPr>
                      <a:r>
                        <a:rPr lang="zh-CN" sz="1050" kern="100">
                          <a:effectLst/>
                        </a:rPr>
                        <a:t>双</a:t>
                      </a:r>
                      <a:r>
                        <a:rPr lang="en-US" sz="1050" kern="100">
                          <a:effectLst/>
                        </a:rPr>
                        <a:t>J-K</a:t>
                      </a:r>
                      <a:r>
                        <a:rPr lang="zh-CN" sz="1050" kern="100">
                          <a:effectLst/>
                        </a:rPr>
                        <a:t>触发器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4027/74111~74114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0671080"/>
                  </a:ext>
                </a:extLst>
              </a:tr>
              <a:tr h="141017">
                <a:tc vMerge="1">
                  <a:txBody>
                    <a:bodyPr/>
                    <a:lstStyle/>
                    <a:p>
                      <a:endParaRPr lang="zh-CN" altLang="en-US"/>
                    </a:p>
                  </a:txBody>
                  <a:tcPr/>
                </a:tc>
                <a:tc>
                  <a:txBody>
                    <a:bodyPr/>
                    <a:lstStyle/>
                    <a:p>
                      <a:pPr algn="just">
                        <a:spcAft>
                          <a:spcPts val="0"/>
                        </a:spcAft>
                      </a:pPr>
                      <a:r>
                        <a:rPr lang="zh-CN" sz="1050" kern="100">
                          <a:effectLst/>
                        </a:rPr>
                        <a:t>四锁存</a:t>
                      </a:r>
                      <a:r>
                        <a:rPr lang="en-US" sz="1050" kern="100">
                          <a:effectLst/>
                        </a:rPr>
                        <a:t>D</a:t>
                      </a:r>
                      <a:r>
                        <a:rPr lang="zh-CN" sz="1050" kern="100">
                          <a:effectLst/>
                        </a:rPr>
                        <a:t>型触发器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4042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1116598"/>
                  </a:ext>
                </a:extLst>
              </a:tr>
              <a:tr h="141017">
                <a:tc vMerge="1">
                  <a:txBody>
                    <a:bodyPr/>
                    <a:lstStyle/>
                    <a:p>
                      <a:endParaRPr lang="zh-CN" altLang="en-US"/>
                    </a:p>
                  </a:txBody>
                  <a:tcPr/>
                </a:tc>
                <a:tc>
                  <a:txBody>
                    <a:bodyPr/>
                    <a:lstStyle/>
                    <a:p>
                      <a:pPr algn="just">
                        <a:spcAft>
                          <a:spcPts val="0"/>
                        </a:spcAft>
                      </a:pPr>
                      <a:r>
                        <a:rPr lang="en-US" sz="1050" kern="100" dirty="0">
                          <a:effectLst/>
                        </a:rPr>
                        <a:t>4</a:t>
                      </a:r>
                      <a:r>
                        <a:rPr lang="zh-CN" sz="1050" kern="100" dirty="0">
                          <a:effectLst/>
                        </a:rPr>
                        <a:t>三态</a:t>
                      </a:r>
                      <a:r>
                        <a:rPr lang="en-US" sz="1050" kern="100" dirty="0">
                          <a:effectLst/>
                        </a:rPr>
                        <a:t>R-S</a:t>
                      </a:r>
                      <a:r>
                        <a:rPr lang="zh-CN" sz="1050" kern="100" dirty="0">
                          <a:effectLst/>
                        </a:rPr>
                        <a:t>锁存触发器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4043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5104574"/>
                  </a:ext>
                </a:extLst>
              </a:tr>
              <a:tr h="141017">
                <a:tc vMerge="1">
                  <a:txBody>
                    <a:bodyPr/>
                    <a:lstStyle/>
                    <a:p>
                      <a:endParaRPr lang="zh-CN" altLang="en-US"/>
                    </a:p>
                  </a:txBody>
                  <a:tcPr/>
                </a:tc>
                <a:tc>
                  <a:txBody>
                    <a:bodyPr/>
                    <a:lstStyle/>
                    <a:p>
                      <a:pPr algn="just">
                        <a:spcAft>
                          <a:spcPts val="0"/>
                        </a:spcAft>
                      </a:pPr>
                      <a:r>
                        <a:rPr lang="zh-CN" sz="1050" kern="100">
                          <a:effectLst/>
                        </a:rPr>
                        <a:t>四</a:t>
                      </a:r>
                      <a:r>
                        <a:rPr lang="en-US" sz="1050" kern="100">
                          <a:effectLst/>
                        </a:rPr>
                        <a:t>2</a:t>
                      </a:r>
                      <a:r>
                        <a:rPr lang="zh-CN" sz="1050" kern="100">
                          <a:effectLst/>
                        </a:rPr>
                        <a:t>输入施密特触发器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4093/ CD 40106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5457604"/>
                  </a:ext>
                </a:extLst>
              </a:tr>
              <a:tr h="141017">
                <a:tc vMerge="1">
                  <a:txBody>
                    <a:bodyPr/>
                    <a:lstStyle/>
                    <a:p>
                      <a:endParaRPr lang="zh-CN" altLang="en-US"/>
                    </a:p>
                  </a:txBody>
                  <a:tcPr/>
                </a:tc>
                <a:tc>
                  <a:txBody>
                    <a:bodyPr/>
                    <a:lstStyle/>
                    <a:p>
                      <a:pPr algn="just">
                        <a:spcAft>
                          <a:spcPts val="0"/>
                        </a:spcAft>
                      </a:pPr>
                      <a:r>
                        <a:rPr lang="en-US" sz="1050" kern="100">
                          <a:effectLst/>
                        </a:rPr>
                        <a:t>3</a:t>
                      </a:r>
                      <a:r>
                        <a:rPr lang="zh-CN" sz="1050" kern="100">
                          <a:effectLst/>
                        </a:rPr>
                        <a:t>输入端</a:t>
                      </a:r>
                      <a:r>
                        <a:rPr lang="en-US" sz="1050" kern="100">
                          <a:effectLst/>
                        </a:rPr>
                        <a:t>J-K</a:t>
                      </a:r>
                      <a:r>
                        <a:rPr lang="zh-CN" sz="1050" kern="100">
                          <a:effectLst/>
                        </a:rPr>
                        <a:t>触发器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CD 4095/ CD 4096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8200358"/>
                  </a:ext>
                </a:extLst>
              </a:tr>
              <a:tr h="141017">
                <a:tc vMerge="1">
                  <a:txBody>
                    <a:bodyPr/>
                    <a:lstStyle/>
                    <a:p>
                      <a:endParaRPr lang="zh-CN" altLang="en-US"/>
                    </a:p>
                  </a:txBody>
                  <a:tcPr/>
                </a:tc>
                <a:tc>
                  <a:txBody>
                    <a:bodyPr/>
                    <a:lstStyle/>
                    <a:p>
                      <a:pPr algn="just">
                        <a:spcAft>
                          <a:spcPts val="0"/>
                        </a:spcAft>
                      </a:pPr>
                      <a:r>
                        <a:rPr lang="en-US" sz="1050" kern="100">
                          <a:effectLst/>
                        </a:rPr>
                        <a:t>8</a:t>
                      </a:r>
                      <a:r>
                        <a:rPr lang="zh-CN" sz="1050" kern="100">
                          <a:effectLst/>
                        </a:rPr>
                        <a:t>位可寻址锁存器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4099/ CD 4599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2722724"/>
                  </a:ext>
                </a:extLst>
              </a:tr>
              <a:tr h="141017">
                <a:tc vMerge="1">
                  <a:txBody>
                    <a:bodyPr/>
                    <a:lstStyle/>
                    <a:p>
                      <a:endParaRPr lang="zh-CN" altLang="en-US"/>
                    </a:p>
                  </a:txBody>
                  <a:tcPr/>
                </a:tc>
                <a:tc>
                  <a:txBody>
                    <a:bodyPr/>
                    <a:lstStyle/>
                    <a:p>
                      <a:pPr algn="just">
                        <a:spcAft>
                          <a:spcPts val="0"/>
                        </a:spcAft>
                      </a:pPr>
                      <a:r>
                        <a:rPr lang="zh-CN" sz="1050" kern="100" dirty="0">
                          <a:effectLst/>
                        </a:rPr>
                        <a:t>六锁存</a:t>
                      </a:r>
                      <a:r>
                        <a:rPr lang="en-US" sz="1050" kern="100" dirty="0">
                          <a:effectLst/>
                        </a:rPr>
                        <a:t>D</a:t>
                      </a:r>
                      <a:r>
                        <a:rPr lang="zh-CN" sz="1050" kern="100" dirty="0">
                          <a:effectLst/>
                        </a:rPr>
                        <a:t>型触发器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40174/ CD 40175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4086297"/>
                  </a:ext>
                </a:extLst>
              </a:tr>
              <a:tr h="141017">
                <a:tc vMerge="1">
                  <a:txBody>
                    <a:bodyPr/>
                    <a:lstStyle/>
                    <a:p>
                      <a:endParaRPr lang="zh-CN" altLang="en-US"/>
                    </a:p>
                  </a:txBody>
                  <a:tcPr/>
                </a:tc>
                <a:tc>
                  <a:txBody>
                    <a:bodyPr/>
                    <a:lstStyle/>
                    <a:p>
                      <a:pPr algn="just">
                        <a:spcAft>
                          <a:spcPts val="0"/>
                        </a:spcAft>
                      </a:pPr>
                      <a:r>
                        <a:rPr lang="zh-CN" sz="1050" kern="100">
                          <a:effectLst/>
                        </a:rPr>
                        <a:t>双</a:t>
                      </a:r>
                      <a:r>
                        <a:rPr lang="en-US" sz="1050" kern="100">
                          <a:effectLst/>
                        </a:rPr>
                        <a:t>4</a:t>
                      </a:r>
                      <a:r>
                        <a:rPr lang="zh-CN" sz="1050" kern="100">
                          <a:effectLst/>
                        </a:rPr>
                        <a:t>位锁存</a:t>
                      </a:r>
                      <a:r>
                        <a:rPr lang="en-US" sz="1050" kern="100">
                          <a:effectLst/>
                        </a:rPr>
                        <a:t>D</a:t>
                      </a:r>
                      <a:r>
                        <a:rPr lang="zh-CN" sz="1050" kern="100">
                          <a:effectLst/>
                        </a:rPr>
                        <a:t>型触发器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4508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98488263"/>
                  </a:ext>
                </a:extLst>
              </a:tr>
              <a:tr h="141017">
                <a:tc vMerge="1">
                  <a:txBody>
                    <a:bodyPr/>
                    <a:lstStyle/>
                    <a:p>
                      <a:endParaRPr lang="zh-CN" altLang="en-US"/>
                    </a:p>
                  </a:txBody>
                  <a:tcPr/>
                </a:tc>
                <a:tc>
                  <a:txBody>
                    <a:bodyPr/>
                    <a:lstStyle/>
                    <a:p>
                      <a:pPr algn="just">
                        <a:spcAft>
                          <a:spcPts val="0"/>
                        </a:spcAft>
                      </a:pPr>
                      <a:r>
                        <a:rPr lang="zh-CN" sz="1050" kern="100">
                          <a:effectLst/>
                        </a:rPr>
                        <a:t>六锁存</a:t>
                      </a:r>
                      <a:r>
                        <a:rPr lang="en-US" sz="1050" kern="100">
                          <a:effectLst/>
                        </a:rPr>
                        <a:t>D</a:t>
                      </a:r>
                      <a:r>
                        <a:rPr lang="zh-CN" sz="1050" kern="100">
                          <a:effectLst/>
                        </a:rPr>
                        <a:t>型触发器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74174/74175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2861597"/>
                  </a:ext>
                </a:extLst>
              </a:tr>
              <a:tr h="141017">
                <a:tc vMerge="1">
                  <a:txBody>
                    <a:bodyPr/>
                    <a:lstStyle/>
                    <a:p>
                      <a:endParaRPr lang="zh-CN" altLang="en-US"/>
                    </a:p>
                  </a:txBody>
                  <a:tcPr/>
                </a:tc>
                <a:tc>
                  <a:txBody>
                    <a:bodyPr/>
                    <a:lstStyle/>
                    <a:p>
                      <a:pPr algn="just">
                        <a:spcAft>
                          <a:spcPts val="0"/>
                        </a:spcAft>
                      </a:pPr>
                      <a:r>
                        <a:rPr lang="en-US" sz="1050" kern="100">
                          <a:effectLst/>
                        </a:rPr>
                        <a:t>8D</a:t>
                      </a:r>
                      <a:r>
                        <a:rPr lang="zh-CN" sz="1050" kern="100">
                          <a:effectLst/>
                        </a:rPr>
                        <a:t>锁存器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74273/74373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9421195"/>
                  </a:ext>
                </a:extLst>
              </a:tr>
            </a:tbl>
          </a:graphicData>
        </a:graphic>
      </p:graphicFrame>
      <p:sp>
        <p:nvSpPr>
          <p:cNvPr id="17" name="标题 1">
            <a:extLst>
              <a:ext uri="{FF2B5EF4-FFF2-40B4-BE49-F238E27FC236}">
                <a16:creationId xmlns:a16="http://schemas.microsoft.com/office/drawing/2014/main" id="{EC759B0E-6145-4D3A-89B7-9484273DB260}"/>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常见数字逻辑芯片介绍</a:t>
            </a:r>
          </a:p>
        </p:txBody>
      </p:sp>
    </p:spTree>
    <p:extLst>
      <p:ext uri="{BB962C8B-B14F-4D97-AF65-F5344CB8AC3E}">
        <p14:creationId xmlns:p14="http://schemas.microsoft.com/office/powerpoint/2010/main" val="122501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8336CA-5BF2-4230-A9C9-CC944E9F05BF}"/>
              </a:ext>
            </a:extLst>
          </p:cNvPr>
          <p:cNvSpPr/>
          <p:nvPr/>
        </p:nvSpPr>
        <p:spPr>
          <a:xfrm>
            <a:off x="752745" y="980728"/>
            <a:ext cx="2979839" cy="338554"/>
          </a:xfrm>
          <a:prstGeom prst="rect">
            <a:avLst/>
          </a:prstGeom>
          <a:solidFill>
            <a:schemeClr val="tx2">
              <a:lumMod val="20000"/>
              <a:lumOff val="80000"/>
            </a:schemeClr>
          </a:solidFill>
        </p:spPr>
        <p:txBody>
          <a:bodyPr wrap="square">
            <a:spAutoFit/>
          </a:bodyPr>
          <a:lstStyle/>
          <a:p>
            <a:r>
              <a:rPr lang="zh-CN" altLang="en-US" sz="1600" b="0" dirty="0">
                <a:solidFill>
                  <a:schemeClr val="tx2">
                    <a:lumMod val="50000"/>
                  </a:schemeClr>
                </a:solidFill>
                <a:latin typeface="system-ui"/>
                <a:ea typeface="仿宋_GB2312"/>
              </a:rPr>
              <a:t>常用逻辑芯片型号及功能汇总</a:t>
            </a:r>
            <a:endParaRPr lang="en-US" altLang="zh-CN" sz="1600" b="0" dirty="0">
              <a:solidFill>
                <a:schemeClr val="tx2">
                  <a:lumMod val="50000"/>
                </a:schemeClr>
              </a:solidFill>
              <a:latin typeface="system-ui"/>
              <a:ea typeface="仿宋_GB2312"/>
            </a:endParaRPr>
          </a:p>
        </p:txBody>
      </p:sp>
      <p:graphicFrame>
        <p:nvGraphicFramePr>
          <p:cNvPr id="4" name="表格 3">
            <a:extLst>
              <a:ext uri="{FF2B5EF4-FFF2-40B4-BE49-F238E27FC236}">
                <a16:creationId xmlns:a16="http://schemas.microsoft.com/office/drawing/2014/main" id="{A6E7269F-EEEC-45D9-BDD9-2CD12AE82811}"/>
              </a:ext>
            </a:extLst>
          </p:cNvPr>
          <p:cNvGraphicFramePr>
            <a:graphicFrameLocks noGrp="1"/>
          </p:cNvGraphicFramePr>
          <p:nvPr>
            <p:extLst>
              <p:ext uri="{D42A27DB-BD31-4B8C-83A1-F6EECF244321}">
                <p14:modId xmlns:p14="http://schemas.microsoft.com/office/powerpoint/2010/main" val="152148879"/>
              </p:ext>
            </p:extLst>
          </p:nvPr>
        </p:nvGraphicFramePr>
        <p:xfrm>
          <a:off x="752745" y="1484784"/>
          <a:ext cx="8020399" cy="4663327"/>
        </p:xfrm>
        <a:graphic>
          <a:graphicData uri="http://schemas.openxmlformats.org/drawingml/2006/table">
            <a:tbl>
              <a:tblPr firstRow="1" firstCol="1" bandRow="1">
                <a:tableStyleId>{5C22544A-7EE6-4342-B048-85BDC9FD1C3A}</a:tableStyleId>
              </a:tblPr>
              <a:tblGrid>
                <a:gridCol w="2227671">
                  <a:extLst>
                    <a:ext uri="{9D8B030D-6E8A-4147-A177-3AD203B41FA5}">
                      <a16:colId xmlns:a16="http://schemas.microsoft.com/office/drawing/2014/main" val="2874886126"/>
                    </a:ext>
                  </a:extLst>
                </a:gridCol>
                <a:gridCol w="2896364">
                  <a:extLst>
                    <a:ext uri="{9D8B030D-6E8A-4147-A177-3AD203B41FA5}">
                      <a16:colId xmlns:a16="http://schemas.microsoft.com/office/drawing/2014/main" val="1461030271"/>
                    </a:ext>
                  </a:extLst>
                </a:gridCol>
                <a:gridCol w="2896364">
                  <a:extLst>
                    <a:ext uri="{9D8B030D-6E8A-4147-A177-3AD203B41FA5}">
                      <a16:colId xmlns:a16="http://schemas.microsoft.com/office/drawing/2014/main" val="2942397688"/>
                    </a:ext>
                  </a:extLst>
                </a:gridCol>
              </a:tblGrid>
              <a:tr h="205726">
                <a:tc>
                  <a:txBody>
                    <a:bodyPr/>
                    <a:lstStyle/>
                    <a:p>
                      <a:pPr algn="just">
                        <a:spcAft>
                          <a:spcPts val="0"/>
                        </a:spcAft>
                      </a:pPr>
                      <a:r>
                        <a:rPr lang="zh-CN" sz="1300" kern="0" dirty="0">
                          <a:effectLst/>
                        </a:rPr>
                        <a:t>分类</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zh-CN" sz="1300" kern="0">
                          <a:effectLst/>
                        </a:rPr>
                        <a:t>芯片功能</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zh-CN" sz="1300" kern="0">
                          <a:effectLst/>
                        </a:rPr>
                        <a:t>芯片型号</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463633787"/>
                  </a:ext>
                </a:extLst>
              </a:tr>
              <a:tr h="130916">
                <a:tc rowSpan="8">
                  <a:txBody>
                    <a:bodyPr/>
                    <a:lstStyle/>
                    <a:p>
                      <a:pPr algn="l">
                        <a:lnSpc>
                          <a:spcPts val="1800"/>
                        </a:lnSpc>
                        <a:spcAft>
                          <a:spcPts val="0"/>
                        </a:spcAft>
                      </a:pPr>
                      <a:r>
                        <a:rPr lang="zh-CN" sz="1300" kern="0" dirty="0">
                          <a:effectLst/>
                        </a:rPr>
                        <a:t>时基延时分频电路</a:t>
                      </a:r>
                      <a:endParaRPr lang="zh-CN" sz="900" kern="100" dirty="0">
                        <a:effectLst/>
                      </a:endParaRPr>
                    </a:p>
                    <a:p>
                      <a:pPr algn="just">
                        <a:spcAft>
                          <a:spcPts val="0"/>
                        </a:spcAft>
                      </a:pPr>
                      <a:r>
                        <a:rPr lang="en-US" sz="900" kern="100" dirty="0">
                          <a:effectLst/>
                        </a:rPr>
                        <a:t> </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zh-CN" sz="900" kern="100">
                          <a:effectLst/>
                        </a:rPr>
                        <a:t>通用定时电路</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555</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79434756"/>
                  </a:ext>
                </a:extLst>
              </a:tr>
              <a:tr h="130916">
                <a:tc vMerge="1">
                  <a:txBody>
                    <a:bodyPr/>
                    <a:lstStyle/>
                    <a:p>
                      <a:endParaRPr lang="zh-CN" altLang="en-US"/>
                    </a:p>
                  </a:txBody>
                  <a:tcPr/>
                </a:tc>
                <a:tc>
                  <a:txBody>
                    <a:bodyPr/>
                    <a:lstStyle/>
                    <a:p>
                      <a:pPr algn="just">
                        <a:spcAft>
                          <a:spcPts val="0"/>
                        </a:spcAft>
                      </a:pPr>
                      <a:r>
                        <a:rPr lang="zh-CN" sz="900" kern="100">
                          <a:effectLst/>
                        </a:rPr>
                        <a:t>无稳态</a:t>
                      </a:r>
                      <a:r>
                        <a:rPr lang="en-US" sz="900" kern="100">
                          <a:effectLst/>
                        </a:rPr>
                        <a:t>/</a:t>
                      </a:r>
                      <a:r>
                        <a:rPr lang="zh-CN" sz="900" kern="100">
                          <a:effectLst/>
                        </a:rPr>
                        <a:t>单稳态多谐振荡器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4047</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748024767"/>
                  </a:ext>
                </a:extLst>
              </a:tr>
              <a:tr h="130916">
                <a:tc vMerge="1">
                  <a:txBody>
                    <a:bodyPr/>
                    <a:lstStyle/>
                    <a:p>
                      <a:endParaRPr lang="zh-CN" altLang="en-US"/>
                    </a:p>
                  </a:txBody>
                  <a:tcPr/>
                </a:tc>
                <a:tc>
                  <a:txBody>
                    <a:bodyPr/>
                    <a:lstStyle/>
                    <a:p>
                      <a:pPr algn="just">
                        <a:spcAft>
                          <a:spcPts val="0"/>
                        </a:spcAft>
                      </a:pPr>
                      <a:r>
                        <a:rPr lang="en-US" sz="900" kern="100">
                          <a:effectLst/>
                        </a:rPr>
                        <a:t>“N”</a:t>
                      </a:r>
                      <a:r>
                        <a:rPr lang="zh-CN" sz="900" kern="100">
                          <a:effectLst/>
                        </a:rPr>
                        <a:t>分频计数器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4059</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1503769437"/>
                  </a:ext>
                </a:extLst>
              </a:tr>
              <a:tr h="130916">
                <a:tc vMerge="1">
                  <a:txBody>
                    <a:bodyPr/>
                    <a:lstStyle/>
                    <a:p>
                      <a:endParaRPr lang="zh-CN" altLang="en-US"/>
                    </a:p>
                  </a:txBody>
                  <a:tcPr/>
                </a:tc>
                <a:tc>
                  <a:txBody>
                    <a:bodyPr/>
                    <a:lstStyle/>
                    <a:p>
                      <a:pPr algn="just">
                        <a:spcAft>
                          <a:spcPts val="0"/>
                        </a:spcAft>
                      </a:pPr>
                      <a:r>
                        <a:rPr lang="zh-CN" sz="900" kern="100">
                          <a:effectLst/>
                        </a:rPr>
                        <a:t>二进制比例乘法器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4089</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708081579"/>
                  </a:ext>
                </a:extLst>
              </a:tr>
              <a:tr h="130916">
                <a:tc vMerge="1">
                  <a:txBody>
                    <a:bodyPr/>
                    <a:lstStyle/>
                    <a:p>
                      <a:endParaRPr lang="zh-CN" altLang="en-US"/>
                    </a:p>
                  </a:txBody>
                  <a:tcPr/>
                </a:tc>
                <a:tc>
                  <a:txBody>
                    <a:bodyPr/>
                    <a:lstStyle/>
                    <a:p>
                      <a:pPr algn="just">
                        <a:spcAft>
                          <a:spcPts val="0"/>
                        </a:spcAft>
                      </a:pPr>
                      <a:r>
                        <a:rPr lang="en-US" sz="900" kern="100">
                          <a:effectLst/>
                        </a:rPr>
                        <a:t>24</a:t>
                      </a:r>
                      <a:r>
                        <a:rPr lang="zh-CN" sz="900" kern="100">
                          <a:effectLst/>
                        </a:rPr>
                        <a:t>级分频器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4521</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946023673"/>
                  </a:ext>
                </a:extLst>
              </a:tr>
              <a:tr h="130916">
                <a:tc vMerge="1">
                  <a:txBody>
                    <a:bodyPr/>
                    <a:lstStyle/>
                    <a:p>
                      <a:endParaRPr lang="zh-CN" altLang="en-US"/>
                    </a:p>
                  </a:txBody>
                  <a:tcPr/>
                </a:tc>
                <a:tc>
                  <a:txBody>
                    <a:bodyPr/>
                    <a:lstStyle/>
                    <a:p>
                      <a:pPr algn="just">
                        <a:spcAft>
                          <a:spcPts val="0"/>
                        </a:spcAft>
                      </a:pPr>
                      <a:r>
                        <a:rPr lang="en-US" sz="900" kern="100">
                          <a:effectLst/>
                        </a:rPr>
                        <a:t>BCD</a:t>
                      </a:r>
                      <a:r>
                        <a:rPr lang="zh-CN" sz="900" kern="100">
                          <a:effectLst/>
                        </a:rPr>
                        <a:t>比例乘法器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dirty="0">
                          <a:effectLst/>
                        </a:rPr>
                        <a:t>CD 4527</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942539323"/>
                  </a:ext>
                </a:extLst>
              </a:tr>
              <a:tr h="130916">
                <a:tc vMerge="1">
                  <a:txBody>
                    <a:bodyPr/>
                    <a:lstStyle/>
                    <a:p>
                      <a:endParaRPr lang="zh-CN" altLang="en-US"/>
                    </a:p>
                  </a:txBody>
                  <a:tcPr/>
                </a:tc>
                <a:tc>
                  <a:txBody>
                    <a:bodyPr/>
                    <a:lstStyle/>
                    <a:p>
                      <a:pPr algn="just">
                        <a:spcAft>
                          <a:spcPts val="0"/>
                        </a:spcAft>
                      </a:pPr>
                      <a:r>
                        <a:rPr lang="zh-CN" sz="900" kern="100">
                          <a:effectLst/>
                        </a:rPr>
                        <a:t>单稳态多谐振荡器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74121~74123</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657769153"/>
                  </a:ext>
                </a:extLst>
              </a:tr>
              <a:tr h="130916">
                <a:tc vMerge="1">
                  <a:txBody>
                    <a:bodyPr/>
                    <a:lstStyle/>
                    <a:p>
                      <a:endParaRPr lang="zh-CN" altLang="en-US"/>
                    </a:p>
                  </a:txBody>
                  <a:tcPr/>
                </a:tc>
                <a:tc>
                  <a:txBody>
                    <a:bodyPr/>
                    <a:lstStyle/>
                    <a:p>
                      <a:pPr algn="just">
                        <a:spcAft>
                          <a:spcPts val="0"/>
                        </a:spcAft>
                      </a:pPr>
                      <a:r>
                        <a:rPr lang="zh-CN" sz="900" kern="100">
                          <a:effectLst/>
                        </a:rPr>
                        <a:t>单稳态多谐振荡器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74221</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727115183"/>
                  </a:ext>
                </a:extLst>
              </a:tr>
              <a:tr h="130916">
                <a:tc rowSpan="9">
                  <a:txBody>
                    <a:bodyPr/>
                    <a:lstStyle/>
                    <a:p>
                      <a:pPr>
                        <a:lnSpc>
                          <a:spcPts val="1800"/>
                        </a:lnSpc>
                        <a:spcAft>
                          <a:spcPts val="0"/>
                        </a:spcAft>
                      </a:pPr>
                      <a:r>
                        <a:rPr lang="zh-CN" sz="1300" kern="100">
                          <a:effectLst/>
                        </a:rPr>
                        <a:t>计数器</a:t>
                      </a:r>
                      <a:endParaRPr lang="zh-CN" sz="900" kern="100">
                        <a:effectLst/>
                      </a:endParaRPr>
                    </a:p>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zh-CN" sz="900" kern="100">
                          <a:effectLst/>
                        </a:rPr>
                        <a:t>脉冲分配器</a:t>
                      </a:r>
                      <a:r>
                        <a:rPr lang="en-US" sz="900" kern="100">
                          <a:effectLst/>
                        </a:rPr>
                        <a:t>/</a:t>
                      </a:r>
                      <a:r>
                        <a:rPr lang="zh-CN" sz="900" kern="100">
                          <a:effectLst/>
                        </a:rPr>
                        <a:t>计数器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4017</a:t>
                      </a:r>
                      <a:r>
                        <a:rPr lang="zh-CN" sz="900" kern="100">
                          <a:effectLst/>
                        </a:rPr>
                        <a:t>、</a:t>
                      </a:r>
                      <a:r>
                        <a:rPr lang="en-US" sz="900" kern="100">
                          <a:effectLst/>
                        </a:rPr>
                        <a:t>CD 4022</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4203879300"/>
                  </a:ext>
                </a:extLst>
              </a:tr>
              <a:tr h="392749">
                <a:tc vMerge="1">
                  <a:txBody>
                    <a:bodyPr/>
                    <a:lstStyle/>
                    <a:p>
                      <a:endParaRPr lang="zh-CN" altLang="en-US"/>
                    </a:p>
                  </a:txBody>
                  <a:tcPr/>
                </a:tc>
                <a:tc>
                  <a:txBody>
                    <a:bodyPr/>
                    <a:lstStyle/>
                    <a:p>
                      <a:pPr algn="just">
                        <a:spcAft>
                          <a:spcPts val="0"/>
                        </a:spcAft>
                      </a:pPr>
                      <a:r>
                        <a:rPr lang="zh-CN" sz="900" kern="100">
                          <a:effectLst/>
                        </a:rPr>
                        <a:t>二进制串行计数器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4020</a:t>
                      </a:r>
                      <a:r>
                        <a:rPr lang="zh-CN" sz="900" kern="100">
                          <a:effectLst/>
                        </a:rPr>
                        <a:t>、</a:t>
                      </a:r>
                      <a:r>
                        <a:rPr lang="en-US" sz="900" kern="100">
                          <a:effectLst/>
                        </a:rPr>
                        <a:t>CD 4024</a:t>
                      </a:r>
                      <a:r>
                        <a:rPr lang="zh-CN" sz="900" kern="100">
                          <a:effectLst/>
                        </a:rPr>
                        <a:t>、</a:t>
                      </a:r>
                      <a:r>
                        <a:rPr lang="en-US" sz="900" kern="100">
                          <a:effectLst/>
                        </a:rPr>
                        <a:t>CD 4040</a:t>
                      </a:r>
                      <a:r>
                        <a:rPr lang="zh-CN" sz="900" kern="100">
                          <a:effectLst/>
                        </a:rPr>
                        <a:t>、</a:t>
                      </a:r>
                      <a:r>
                        <a:rPr lang="en-US" sz="900" kern="100">
                          <a:effectLst/>
                        </a:rPr>
                        <a:t>CD 4060</a:t>
                      </a:r>
                      <a:r>
                        <a:rPr lang="zh-CN" sz="900" kern="100">
                          <a:effectLst/>
                        </a:rPr>
                        <a:t>；</a:t>
                      </a:r>
                      <a:r>
                        <a:rPr lang="en-US" sz="900" kern="100">
                          <a:effectLst/>
                        </a:rPr>
                        <a:t>74161</a:t>
                      </a:r>
                      <a:r>
                        <a:rPr lang="zh-CN" sz="900" kern="100">
                          <a:effectLst/>
                        </a:rPr>
                        <a:t>、</a:t>
                      </a:r>
                      <a:r>
                        <a:rPr lang="en-US" sz="900" kern="100">
                          <a:effectLst/>
                        </a:rPr>
                        <a:t>74162</a:t>
                      </a:r>
                      <a:r>
                        <a:rPr lang="zh-CN" sz="900" kern="100">
                          <a:effectLst/>
                        </a:rPr>
                        <a:t>、</a:t>
                      </a:r>
                      <a:r>
                        <a:rPr lang="en-US" sz="900" kern="100">
                          <a:effectLst/>
                        </a:rPr>
                        <a:t>74163</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714581328"/>
                  </a:ext>
                </a:extLst>
              </a:tr>
              <a:tr h="261833">
                <a:tc vMerge="1">
                  <a:txBody>
                    <a:bodyPr/>
                    <a:lstStyle/>
                    <a:p>
                      <a:endParaRPr lang="zh-CN" altLang="en-US"/>
                    </a:p>
                  </a:txBody>
                  <a:tcPr/>
                </a:tc>
                <a:tc>
                  <a:txBody>
                    <a:bodyPr/>
                    <a:lstStyle/>
                    <a:p>
                      <a:pPr algn="just">
                        <a:spcAft>
                          <a:spcPts val="0"/>
                        </a:spcAft>
                      </a:pPr>
                      <a:r>
                        <a:rPr lang="zh-CN" sz="900" kern="100">
                          <a:effectLst/>
                        </a:rPr>
                        <a:t>可预置</a:t>
                      </a:r>
                      <a:r>
                        <a:rPr lang="en-US" sz="900" kern="100">
                          <a:effectLst/>
                        </a:rPr>
                        <a:t>4</a:t>
                      </a:r>
                      <a:r>
                        <a:rPr lang="zh-CN" sz="900" kern="100">
                          <a:effectLst/>
                        </a:rPr>
                        <a:t>位二进制</a:t>
                      </a:r>
                      <a:r>
                        <a:rPr lang="en-US" sz="900" kern="100">
                          <a:effectLst/>
                        </a:rPr>
                        <a:t>/BCD</a:t>
                      </a:r>
                      <a:r>
                        <a:rPr lang="zh-CN" sz="900" kern="100">
                          <a:effectLst/>
                        </a:rPr>
                        <a:t>加减计数器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4029</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225405162"/>
                  </a:ext>
                </a:extLst>
              </a:tr>
              <a:tr h="261833">
                <a:tc vMerge="1">
                  <a:txBody>
                    <a:bodyPr/>
                    <a:lstStyle/>
                    <a:p>
                      <a:endParaRPr lang="zh-CN" altLang="en-US"/>
                    </a:p>
                  </a:txBody>
                  <a:tcPr/>
                </a:tc>
                <a:tc>
                  <a:txBody>
                    <a:bodyPr/>
                    <a:lstStyle/>
                    <a:p>
                      <a:pPr algn="just">
                        <a:spcAft>
                          <a:spcPts val="0"/>
                        </a:spcAft>
                      </a:pPr>
                      <a:r>
                        <a:rPr lang="zh-CN" sz="900" kern="100" dirty="0">
                          <a:effectLst/>
                        </a:rPr>
                        <a:t>可预置</a:t>
                      </a:r>
                      <a:r>
                        <a:rPr lang="en-US" sz="900" kern="100" dirty="0">
                          <a:effectLst/>
                        </a:rPr>
                        <a:t>4</a:t>
                      </a:r>
                      <a:r>
                        <a:rPr lang="zh-CN" altLang="en-US" sz="900" kern="100" dirty="0">
                          <a:solidFill>
                            <a:schemeClr val="dk1"/>
                          </a:solidFill>
                          <a:effectLst/>
                          <a:latin typeface="+mn-lt"/>
                          <a:ea typeface="+mn-ea"/>
                          <a:cs typeface="+mn-cs"/>
                        </a:rPr>
                        <a:t>位</a:t>
                      </a:r>
                      <a:r>
                        <a:rPr lang="en-US" sz="900" kern="100" dirty="0">
                          <a:solidFill>
                            <a:schemeClr val="dk1"/>
                          </a:solidFill>
                          <a:effectLst/>
                          <a:latin typeface="+mn-lt"/>
                          <a:ea typeface="+mn-ea"/>
                          <a:cs typeface="+mn-cs"/>
                        </a:rPr>
                        <a:t>BCD/</a:t>
                      </a:r>
                      <a:r>
                        <a:rPr lang="zh-CN" altLang="en-US" sz="900" kern="100" dirty="0">
                          <a:solidFill>
                            <a:schemeClr val="dk1"/>
                          </a:solidFill>
                          <a:effectLst/>
                          <a:latin typeface="+mn-lt"/>
                          <a:ea typeface="+mn-ea"/>
                          <a:cs typeface="+mn-cs"/>
                        </a:rPr>
                        <a:t>二进制计数器</a:t>
                      </a:r>
                    </a:p>
                  </a:txBody>
                  <a:tcPr marL="56107" marR="56107" marT="0" marB="0"/>
                </a:tc>
                <a:tc>
                  <a:txBody>
                    <a:bodyPr/>
                    <a:lstStyle/>
                    <a:p>
                      <a:pPr algn="just">
                        <a:spcAft>
                          <a:spcPts val="0"/>
                        </a:spcAft>
                      </a:pPr>
                      <a:r>
                        <a:rPr lang="en-US" sz="900" kern="100">
                          <a:effectLst/>
                        </a:rPr>
                        <a:t>CD 40161</a:t>
                      </a:r>
                      <a:r>
                        <a:rPr lang="zh-CN" sz="900" kern="100">
                          <a:effectLst/>
                        </a:rPr>
                        <a:t>、</a:t>
                      </a:r>
                      <a:r>
                        <a:rPr lang="en-US" sz="900" kern="100">
                          <a:effectLst/>
                        </a:rPr>
                        <a:t>CD 40162</a:t>
                      </a:r>
                      <a:r>
                        <a:rPr lang="zh-CN" sz="900" kern="100">
                          <a:effectLst/>
                        </a:rPr>
                        <a:t>、</a:t>
                      </a:r>
                      <a:r>
                        <a:rPr lang="en-US" sz="900" kern="100">
                          <a:effectLst/>
                        </a:rPr>
                        <a:t>CD 40163</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671709904"/>
                  </a:ext>
                </a:extLst>
              </a:tr>
              <a:tr h="261833">
                <a:tc vMerge="1">
                  <a:txBody>
                    <a:bodyPr/>
                    <a:lstStyle/>
                    <a:p>
                      <a:endParaRPr lang="zh-CN" altLang="en-US"/>
                    </a:p>
                  </a:txBody>
                  <a:tcPr/>
                </a:tc>
                <a:tc>
                  <a:txBody>
                    <a:bodyPr/>
                    <a:lstStyle/>
                    <a:p>
                      <a:pPr algn="just">
                        <a:spcAft>
                          <a:spcPts val="0"/>
                        </a:spcAft>
                      </a:pPr>
                      <a:r>
                        <a:rPr lang="zh-CN" sz="900" kern="100" dirty="0">
                          <a:effectLst/>
                        </a:rPr>
                        <a:t>可预置</a:t>
                      </a:r>
                      <a:r>
                        <a:rPr lang="en-US" sz="900" kern="100" dirty="0">
                          <a:effectLst/>
                        </a:rPr>
                        <a:t>4</a:t>
                      </a:r>
                      <a:r>
                        <a:rPr lang="zh-CN" sz="900" kern="100" dirty="0">
                          <a:effectLst/>
                        </a:rPr>
                        <a:t>位可逆计数器</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40192</a:t>
                      </a:r>
                      <a:r>
                        <a:rPr lang="zh-CN" sz="900" kern="100">
                          <a:effectLst/>
                        </a:rPr>
                        <a:t>、</a:t>
                      </a:r>
                      <a:r>
                        <a:rPr lang="en-US" sz="900" kern="100">
                          <a:effectLst/>
                        </a:rPr>
                        <a:t>CD 40193</a:t>
                      </a:r>
                      <a:r>
                        <a:rPr lang="zh-CN" sz="900" kern="100">
                          <a:effectLst/>
                        </a:rPr>
                        <a:t>；</a:t>
                      </a:r>
                      <a:r>
                        <a:rPr lang="en-US" sz="900" kern="100">
                          <a:effectLst/>
                        </a:rPr>
                        <a:t>74190-74193</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744436418"/>
                  </a:ext>
                </a:extLst>
              </a:tr>
              <a:tr h="130916">
                <a:tc vMerge="1">
                  <a:txBody>
                    <a:bodyPr/>
                    <a:lstStyle/>
                    <a:p>
                      <a:endParaRPr lang="zh-CN" altLang="en-US"/>
                    </a:p>
                  </a:txBody>
                  <a:tcPr/>
                </a:tc>
                <a:tc>
                  <a:txBody>
                    <a:bodyPr/>
                    <a:lstStyle/>
                    <a:p>
                      <a:pPr algn="just">
                        <a:spcAft>
                          <a:spcPts val="0"/>
                        </a:spcAft>
                      </a:pPr>
                      <a:r>
                        <a:rPr lang="zh-CN" sz="900" kern="100">
                          <a:effectLst/>
                        </a:rPr>
                        <a:t>可预置</a:t>
                      </a:r>
                      <a:r>
                        <a:rPr lang="en-US" sz="900" kern="100">
                          <a:effectLst/>
                        </a:rPr>
                        <a:t>4</a:t>
                      </a:r>
                      <a:r>
                        <a:rPr lang="zh-CN" sz="900" kern="100">
                          <a:effectLst/>
                        </a:rPr>
                        <a:t>位可逆计数器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4510</a:t>
                      </a:r>
                      <a:r>
                        <a:rPr lang="zh-CN" sz="900" kern="100">
                          <a:effectLst/>
                        </a:rPr>
                        <a:t>、</a:t>
                      </a:r>
                      <a:r>
                        <a:rPr lang="en-US" sz="900" kern="100">
                          <a:effectLst/>
                        </a:rPr>
                        <a:t>CD 4516</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1497035962"/>
                  </a:ext>
                </a:extLst>
              </a:tr>
              <a:tr h="261833">
                <a:tc vMerge="1">
                  <a:txBody>
                    <a:bodyPr/>
                    <a:lstStyle/>
                    <a:p>
                      <a:endParaRPr lang="zh-CN" altLang="en-US"/>
                    </a:p>
                  </a:txBody>
                  <a:tcPr/>
                </a:tc>
                <a:tc>
                  <a:txBody>
                    <a:bodyPr/>
                    <a:lstStyle/>
                    <a:p>
                      <a:pPr algn="just">
                        <a:spcAft>
                          <a:spcPts val="0"/>
                        </a:spcAft>
                      </a:pPr>
                      <a:r>
                        <a:rPr lang="zh-CN" sz="900" kern="100" dirty="0">
                          <a:effectLst/>
                        </a:rPr>
                        <a:t>双</a:t>
                      </a:r>
                      <a:r>
                        <a:rPr lang="en-US" sz="900" kern="100" dirty="0">
                          <a:effectLst/>
                        </a:rPr>
                        <a:t>4 </a:t>
                      </a:r>
                      <a:r>
                        <a:rPr lang="zh-CN" sz="900" kern="100" dirty="0">
                          <a:effectLst/>
                        </a:rPr>
                        <a:t>位</a:t>
                      </a:r>
                      <a:r>
                        <a:rPr lang="en-US" sz="900" kern="100" dirty="0">
                          <a:effectLst/>
                        </a:rPr>
                        <a:t>BCD/</a:t>
                      </a:r>
                      <a:r>
                        <a:rPr lang="zh-CN" sz="900" kern="100" dirty="0">
                          <a:effectLst/>
                        </a:rPr>
                        <a:t>二进制同步加计数器</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4518</a:t>
                      </a:r>
                      <a:r>
                        <a:rPr lang="zh-CN" sz="900" kern="100">
                          <a:effectLst/>
                        </a:rPr>
                        <a:t>、</a:t>
                      </a:r>
                      <a:r>
                        <a:rPr lang="en-US" sz="900" kern="100">
                          <a:effectLst/>
                        </a:rPr>
                        <a:t>CD 4520</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40776582"/>
                  </a:ext>
                </a:extLst>
              </a:tr>
              <a:tr h="130916">
                <a:tc vMerge="1">
                  <a:txBody>
                    <a:bodyPr/>
                    <a:lstStyle/>
                    <a:p>
                      <a:endParaRPr lang="zh-CN" altLang="en-US"/>
                    </a:p>
                  </a:txBody>
                  <a:tcPr/>
                </a:tc>
                <a:tc>
                  <a:txBody>
                    <a:bodyPr/>
                    <a:lstStyle/>
                    <a:p>
                      <a:pPr algn="just">
                        <a:spcAft>
                          <a:spcPts val="0"/>
                        </a:spcAft>
                      </a:pPr>
                      <a:r>
                        <a:rPr lang="zh-CN" sz="900" kern="100">
                          <a:effectLst/>
                        </a:rPr>
                        <a:t>可预置同步</a:t>
                      </a:r>
                      <a:r>
                        <a:rPr lang="en-US" sz="900" kern="100">
                          <a:effectLst/>
                        </a:rPr>
                        <a:t>1/N</a:t>
                      </a:r>
                      <a:r>
                        <a:rPr lang="zh-CN" sz="900" kern="100">
                          <a:effectLst/>
                        </a:rPr>
                        <a:t>计数器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4522</a:t>
                      </a:r>
                      <a:r>
                        <a:rPr lang="zh-CN" sz="900" kern="100">
                          <a:effectLst/>
                        </a:rPr>
                        <a:t>、</a:t>
                      </a:r>
                      <a:r>
                        <a:rPr lang="en-US" sz="900" kern="100">
                          <a:effectLst/>
                        </a:rPr>
                        <a:t>CD 4526</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478094440"/>
                  </a:ext>
                </a:extLst>
              </a:tr>
              <a:tr h="130916">
                <a:tc vMerge="1">
                  <a:txBody>
                    <a:bodyPr/>
                    <a:lstStyle/>
                    <a:p>
                      <a:endParaRPr lang="zh-CN" altLang="en-US"/>
                    </a:p>
                  </a:txBody>
                  <a:tcPr/>
                </a:tc>
                <a:tc>
                  <a:txBody>
                    <a:bodyPr/>
                    <a:lstStyle/>
                    <a:p>
                      <a:pPr algn="just">
                        <a:spcAft>
                          <a:spcPts val="0"/>
                        </a:spcAft>
                      </a:pPr>
                      <a:r>
                        <a:rPr lang="en-US" sz="900" kern="100">
                          <a:effectLst/>
                        </a:rPr>
                        <a:t>BCD</a:t>
                      </a:r>
                      <a:r>
                        <a:rPr lang="zh-CN" sz="900" kern="100">
                          <a:effectLst/>
                        </a:rPr>
                        <a:t>计数器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7490</a:t>
                      </a:r>
                      <a:r>
                        <a:rPr lang="zh-CN" sz="900" kern="100">
                          <a:effectLst/>
                        </a:rPr>
                        <a:t>、</a:t>
                      </a:r>
                      <a:r>
                        <a:rPr lang="en-US" sz="900" kern="100">
                          <a:effectLst/>
                        </a:rPr>
                        <a:t>74196</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62415503"/>
                  </a:ext>
                </a:extLst>
              </a:tr>
              <a:tr h="130916">
                <a:tc rowSpan="10">
                  <a:txBody>
                    <a:bodyPr/>
                    <a:lstStyle/>
                    <a:p>
                      <a:pPr>
                        <a:lnSpc>
                          <a:spcPts val="1800"/>
                        </a:lnSpc>
                        <a:spcAft>
                          <a:spcPts val="0"/>
                        </a:spcAft>
                      </a:pPr>
                      <a:r>
                        <a:rPr lang="zh-CN" sz="1300" kern="100" dirty="0">
                          <a:effectLst/>
                        </a:rPr>
                        <a:t>译码器</a:t>
                      </a:r>
                      <a:endParaRPr lang="zh-CN" sz="900" kern="100" dirty="0">
                        <a:effectLst/>
                      </a:endParaRPr>
                    </a:p>
                    <a:p>
                      <a:pPr algn="just">
                        <a:spcAft>
                          <a:spcPts val="0"/>
                        </a:spcAft>
                      </a:pPr>
                      <a:r>
                        <a:rPr lang="en-US" sz="900" kern="100" dirty="0">
                          <a:effectLst/>
                        </a:rPr>
                        <a:t> </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BCD-</a:t>
                      </a:r>
                      <a:r>
                        <a:rPr lang="zh-CN" sz="900" kern="100">
                          <a:effectLst/>
                        </a:rPr>
                        <a:t>十进制译码器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4028</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2235002012"/>
                  </a:ext>
                </a:extLst>
              </a:tr>
              <a:tr h="130916">
                <a:tc vMerge="1">
                  <a:txBody>
                    <a:bodyPr/>
                    <a:lstStyle/>
                    <a:p>
                      <a:endParaRPr lang="zh-CN" altLang="en-US"/>
                    </a:p>
                  </a:txBody>
                  <a:tcPr/>
                </a:tc>
                <a:tc>
                  <a:txBody>
                    <a:bodyPr/>
                    <a:lstStyle/>
                    <a:p>
                      <a:pPr algn="just">
                        <a:spcAft>
                          <a:spcPts val="0"/>
                        </a:spcAft>
                      </a:pPr>
                      <a:r>
                        <a:rPr lang="en-US" sz="900" kern="100">
                          <a:effectLst/>
                        </a:rPr>
                        <a:t>BCD-7</a:t>
                      </a:r>
                      <a:r>
                        <a:rPr lang="zh-CN" sz="900" kern="100">
                          <a:effectLst/>
                        </a:rPr>
                        <a:t>段译码</a:t>
                      </a:r>
                      <a:r>
                        <a:rPr lang="en-US" sz="900" kern="100">
                          <a:effectLst/>
                        </a:rPr>
                        <a:t>/</a:t>
                      </a:r>
                      <a:r>
                        <a:rPr lang="zh-CN" sz="900" kern="100">
                          <a:effectLst/>
                        </a:rPr>
                        <a:t>液晶驱动器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4055/ CD 4056</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625340086"/>
                  </a:ext>
                </a:extLst>
              </a:tr>
              <a:tr h="130916">
                <a:tc vMerge="1">
                  <a:txBody>
                    <a:bodyPr/>
                    <a:lstStyle/>
                    <a:p>
                      <a:endParaRPr lang="zh-CN" altLang="en-US"/>
                    </a:p>
                  </a:txBody>
                  <a:tcPr/>
                </a:tc>
                <a:tc>
                  <a:txBody>
                    <a:bodyPr/>
                    <a:lstStyle/>
                    <a:p>
                      <a:pPr algn="just">
                        <a:spcAft>
                          <a:spcPts val="0"/>
                        </a:spcAft>
                      </a:pPr>
                      <a:r>
                        <a:rPr lang="en-US" sz="900" kern="100">
                          <a:effectLst/>
                        </a:rPr>
                        <a:t>BCD- 7</a:t>
                      </a:r>
                      <a:r>
                        <a:rPr lang="zh-CN" sz="900" kern="100">
                          <a:effectLst/>
                        </a:rPr>
                        <a:t>段译码驱动器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4511/ CD 4547</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872567329"/>
                  </a:ext>
                </a:extLst>
              </a:tr>
              <a:tr h="130916">
                <a:tc vMerge="1">
                  <a:txBody>
                    <a:bodyPr/>
                    <a:lstStyle/>
                    <a:p>
                      <a:endParaRPr lang="zh-CN" altLang="en-US"/>
                    </a:p>
                  </a:txBody>
                  <a:tcPr/>
                </a:tc>
                <a:tc>
                  <a:txBody>
                    <a:bodyPr/>
                    <a:lstStyle/>
                    <a:p>
                      <a:pPr algn="just">
                        <a:spcAft>
                          <a:spcPts val="0"/>
                        </a:spcAft>
                      </a:pPr>
                      <a:r>
                        <a:rPr lang="en-US" sz="900" kern="100" dirty="0">
                          <a:effectLst/>
                        </a:rPr>
                        <a:t>4</a:t>
                      </a:r>
                      <a:r>
                        <a:rPr lang="zh-CN" sz="900" kern="100" dirty="0">
                          <a:effectLst/>
                        </a:rPr>
                        <a:t>线</a:t>
                      </a:r>
                      <a:r>
                        <a:rPr lang="en-US" sz="900" kern="100" dirty="0">
                          <a:effectLst/>
                        </a:rPr>
                        <a:t>-16</a:t>
                      </a:r>
                      <a:r>
                        <a:rPr lang="zh-CN" sz="900" kern="100" dirty="0">
                          <a:effectLst/>
                        </a:rPr>
                        <a:t>线译码器</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4514/ CD 4515/74154</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433062201"/>
                  </a:ext>
                </a:extLst>
              </a:tr>
              <a:tr h="130916">
                <a:tc vMerge="1">
                  <a:txBody>
                    <a:bodyPr/>
                    <a:lstStyle/>
                    <a:p>
                      <a:endParaRPr lang="zh-CN" altLang="en-US"/>
                    </a:p>
                  </a:txBody>
                  <a:tcPr/>
                </a:tc>
                <a:tc>
                  <a:txBody>
                    <a:bodyPr/>
                    <a:lstStyle/>
                    <a:p>
                      <a:pPr algn="just">
                        <a:spcAft>
                          <a:spcPts val="0"/>
                        </a:spcAft>
                      </a:pPr>
                      <a:r>
                        <a:rPr lang="en-US" sz="900" kern="100">
                          <a:effectLst/>
                        </a:rPr>
                        <a:t>BCD-</a:t>
                      </a:r>
                      <a:r>
                        <a:rPr lang="zh-CN" sz="900" kern="100">
                          <a:effectLst/>
                        </a:rPr>
                        <a:t>七段锁存译码</a:t>
                      </a:r>
                      <a:r>
                        <a:rPr lang="en-US" sz="900" kern="100">
                          <a:effectLst/>
                        </a:rPr>
                        <a:t>,</a:t>
                      </a:r>
                      <a:r>
                        <a:rPr lang="zh-CN" sz="900" kern="100">
                          <a:effectLst/>
                        </a:rPr>
                        <a:t>驱动器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4543/ CD 4544/ CD 4558</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1472342676"/>
                  </a:ext>
                </a:extLst>
              </a:tr>
              <a:tr h="130916">
                <a:tc vMerge="1">
                  <a:txBody>
                    <a:bodyPr/>
                    <a:lstStyle/>
                    <a:p>
                      <a:endParaRPr lang="zh-CN" altLang="en-US"/>
                    </a:p>
                  </a:txBody>
                  <a:tcPr/>
                </a:tc>
                <a:tc>
                  <a:txBody>
                    <a:bodyPr/>
                    <a:lstStyle/>
                    <a:p>
                      <a:pPr algn="just">
                        <a:spcAft>
                          <a:spcPts val="0"/>
                        </a:spcAft>
                      </a:pPr>
                      <a:r>
                        <a:rPr lang="zh-CN" sz="900" kern="100">
                          <a:effectLst/>
                        </a:rPr>
                        <a:t>双二进制四选一译码器</a:t>
                      </a:r>
                      <a:r>
                        <a:rPr lang="en-US" sz="900" kern="100">
                          <a:effectLst/>
                        </a:rPr>
                        <a:t>/</a:t>
                      </a:r>
                      <a:r>
                        <a:rPr lang="zh-CN" sz="900" kern="100">
                          <a:effectLst/>
                        </a:rPr>
                        <a:t>分离器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4555/ CD 4556</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4288359370"/>
                  </a:ext>
                </a:extLst>
              </a:tr>
              <a:tr h="130916">
                <a:tc vMerge="1">
                  <a:txBody>
                    <a:bodyPr/>
                    <a:lstStyle/>
                    <a:p>
                      <a:endParaRPr lang="zh-CN" altLang="en-US"/>
                    </a:p>
                  </a:txBody>
                  <a:tcPr/>
                </a:tc>
                <a:tc>
                  <a:txBody>
                    <a:bodyPr/>
                    <a:lstStyle/>
                    <a:p>
                      <a:pPr algn="just">
                        <a:spcAft>
                          <a:spcPts val="0"/>
                        </a:spcAft>
                      </a:pPr>
                      <a:r>
                        <a:rPr lang="zh-CN" sz="900" kern="100">
                          <a:effectLst/>
                        </a:rPr>
                        <a:t>三位</a:t>
                      </a:r>
                      <a:r>
                        <a:rPr lang="en-US" sz="900" kern="100">
                          <a:effectLst/>
                        </a:rPr>
                        <a:t>BCD</a:t>
                      </a:r>
                      <a:r>
                        <a:rPr lang="zh-CN" sz="900" kern="100">
                          <a:effectLst/>
                        </a:rPr>
                        <a:t>计数器译码器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CD 4553</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681983551"/>
                  </a:ext>
                </a:extLst>
              </a:tr>
              <a:tr h="130916">
                <a:tc vMerge="1">
                  <a:txBody>
                    <a:bodyPr/>
                    <a:lstStyle/>
                    <a:p>
                      <a:endParaRPr lang="zh-CN" altLang="en-US"/>
                    </a:p>
                  </a:txBody>
                  <a:tcPr/>
                </a:tc>
                <a:tc>
                  <a:txBody>
                    <a:bodyPr/>
                    <a:lstStyle/>
                    <a:p>
                      <a:pPr algn="just">
                        <a:spcAft>
                          <a:spcPts val="0"/>
                        </a:spcAft>
                      </a:pPr>
                      <a:r>
                        <a:rPr lang="en-US" sz="900" kern="100">
                          <a:effectLst/>
                        </a:rPr>
                        <a:t>BCD-</a:t>
                      </a:r>
                      <a:r>
                        <a:rPr lang="zh-CN" sz="900" kern="100">
                          <a:effectLst/>
                        </a:rPr>
                        <a:t>七段锁存译码</a:t>
                      </a:r>
                      <a:r>
                        <a:rPr lang="en-US" sz="900" kern="100">
                          <a:effectLst/>
                        </a:rPr>
                        <a:t>,</a:t>
                      </a:r>
                      <a:r>
                        <a:rPr lang="zh-CN" sz="900" kern="100">
                          <a:effectLst/>
                        </a:rPr>
                        <a:t>驱动器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7447~7449</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2159599822"/>
                  </a:ext>
                </a:extLst>
              </a:tr>
              <a:tr h="130916">
                <a:tc vMerge="1">
                  <a:txBody>
                    <a:bodyPr/>
                    <a:lstStyle/>
                    <a:p>
                      <a:endParaRPr lang="zh-CN" altLang="en-US"/>
                    </a:p>
                  </a:txBody>
                  <a:tcPr/>
                </a:tc>
                <a:tc>
                  <a:txBody>
                    <a:bodyPr/>
                    <a:lstStyle/>
                    <a:p>
                      <a:pPr algn="just">
                        <a:spcAft>
                          <a:spcPts val="0"/>
                        </a:spcAft>
                      </a:pPr>
                      <a:r>
                        <a:rPr lang="zh-CN" sz="900" kern="100">
                          <a:effectLst/>
                        </a:rPr>
                        <a:t>双二</a:t>
                      </a:r>
                      <a:r>
                        <a:rPr lang="en-US" sz="900" kern="100">
                          <a:effectLst/>
                        </a:rPr>
                        <a:t>-</a:t>
                      </a:r>
                      <a:r>
                        <a:rPr lang="zh-CN" sz="900" kern="100">
                          <a:effectLst/>
                        </a:rPr>
                        <a:t>四线译码器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a:effectLst/>
                        </a:rPr>
                        <a:t>74139</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1161150953"/>
                  </a:ext>
                </a:extLst>
              </a:tr>
              <a:tr h="130916">
                <a:tc vMerge="1">
                  <a:txBody>
                    <a:bodyPr/>
                    <a:lstStyle/>
                    <a:p>
                      <a:endParaRPr lang="zh-CN" altLang="en-US"/>
                    </a:p>
                  </a:txBody>
                  <a:tcPr/>
                </a:tc>
                <a:tc>
                  <a:txBody>
                    <a:bodyPr/>
                    <a:lstStyle/>
                    <a:p>
                      <a:pPr algn="just">
                        <a:spcAft>
                          <a:spcPts val="0"/>
                        </a:spcAft>
                      </a:pPr>
                      <a:r>
                        <a:rPr lang="en-US" sz="900" kern="100">
                          <a:effectLst/>
                        </a:rPr>
                        <a:t>BCD- 7</a:t>
                      </a:r>
                      <a:r>
                        <a:rPr lang="zh-CN" sz="900" kern="100">
                          <a:effectLst/>
                        </a:rPr>
                        <a:t>段译码驱动器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tc>
                  <a:txBody>
                    <a:bodyPr/>
                    <a:lstStyle/>
                    <a:p>
                      <a:pPr algn="just">
                        <a:spcAft>
                          <a:spcPts val="0"/>
                        </a:spcAft>
                      </a:pPr>
                      <a:r>
                        <a:rPr lang="en-US" sz="900" kern="100" dirty="0">
                          <a:effectLst/>
                        </a:rPr>
                        <a:t>74141/74142</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107" marR="56107" marT="0" marB="0"/>
                </a:tc>
                <a:extLst>
                  <a:ext uri="{0D108BD9-81ED-4DB2-BD59-A6C34878D82A}">
                    <a16:rowId xmlns:a16="http://schemas.microsoft.com/office/drawing/2014/main" val="3646040496"/>
                  </a:ext>
                </a:extLst>
              </a:tr>
            </a:tbl>
          </a:graphicData>
        </a:graphic>
      </p:graphicFrame>
      <p:sp>
        <p:nvSpPr>
          <p:cNvPr id="9" name="标题 1">
            <a:extLst>
              <a:ext uri="{FF2B5EF4-FFF2-40B4-BE49-F238E27FC236}">
                <a16:creationId xmlns:a16="http://schemas.microsoft.com/office/drawing/2014/main" id="{040B6ED8-FFD4-43CC-86B3-65643CB61F47}"/>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常见数字逻辑芯片介绍</a:t>
            </a:r>
          </a:p>
        </p:txBody>
      </p:sp>
    </p:spTree>
    <p:extLst>
      <p:ext uri="{BB962C8B-B14F-4D97-AF65-F5344CB8AC3E}">
        <p14:creationId xmlns:p14="http://schemas.microsoft.com/office/powerpoint/2010/main" val="997486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8336CA-5BF2-4230-A9C9-CC944E9F05BF}"/>
              </a:ext>
            </a:extLst>
          </p:cNvPr>
          <p:cNvSpPr/>
          <p:nvPr/>
        </p:nvSpPr>
        <p:spPr>
          <a:xfrm>
            <a:off x="752745" y="980728"/>
            <a:ext cx="2979839" cy="338554"/>
          </a:xfrm>
          <a:prstGeom prst="rect">
            <a:avLst/>
          </a:prstGeom>
          <a:solidFill>
            <a:schemeClr val="tx2">
              <a:lumMod val="20000"/>
              <a:lumOff val="80000"/>
            </a:schemeClr>
          </a:solidFill>
        </p:spPr>
        <p:txBody>
          <a:bodyPr wrap="square">
            <a:spAutoFit/>
          </a:bodyPr>
          <a:lstStyle/>
          <a:p>
            <a:r>
              <a:rPr lang="zh-CN" altLang="en-US" sz="1600" b="0" dirty="0">
                <a:solidFill>
                  <a:schemeClr val="tx2">
                    <a:lumMod val="50000"/>
                  </a:schemeClr>
                </a:solidFill>
                <a:latin typeface="system-ui"/>
                <a:ea typeface="仿宋_GB2312"/>
              </a:rPr>
              <a:t>常用逻辑芯片型号及功能汇总</a:t>
            </a:r>
            <a:endParaRPr lang="en-US" altLang="zh-CN" sz="1600" b="0" dirty="0">
              <a:solidFill>
                <a:schemeClr val="tx2">
                  <a:lumMod val="50000"/>
                </a:schemeClr>
              </a:solidFill>
              <a:latin typeface="system-ui"/>
              <a:ea typeface="仿宋_GB2312"/>
            </a:endParaRPr>
          </a:p>
        </p:txBody>
      </p:sp>
      <p:graphicFrame>
        <p:nvGraphicFramePr>
          <p:cNvPr id="5" name="表格 4">
            <a:extLst>
              <a:ext uri="{FF2B5EF4-FFF2-40B4-BE49-F238E27FC236}">
                <a16:creationId xmlns:a16="http://schemas.microsoft.com/office/drawing/2014/main" id="{E45E067B-4D8D-43E9-854E-353157820F02}"/>
              </a:ext>
            </a:extLst>
          </p:cNvPr>
          <p:cNvGraphicFramePr>
            <a:graphicFrameLocks noGrp="1"/>
          </p:cNvGraphicFramePr>
          <p:nvPr>
            <p:extLst>
              <p:ext uri="{D42A27DB-BD31-4B8C-83A1-F6EECF244321}">
                <p14:modId xmlns:p14="http://schemas.microsoft.com/office/powerpoint/2010/main" val="1399016807"/>
              </p:ext>
            </p:extLst>
          </p:nvPr>
        </p:nvGraphicFramePr>
        <p:xfrm>
          <a:off x="752745" y="1484784"/>
          <a:ext cx="7563671" cy="2598420"/>
        </p:xfrm>
        <a:graphic>
          <a:graphicData uri="http://schemas.openxmlformats.org/drawingml/2006/table">
            <a:tbl>
              <a:tblPr firstRow="1" firstCol="1" bandRow="1">
                <a:tableStyleId>{5C22544A-7EE6-4342-B048-85BDC9FD1C3A}</a:tableStyleId>
              </a:tblPr>
              <a:tblGrid>
                <a:gridCol w="2100813">
                  <a:extLst>
                    <a:ext uri="{9D8B030D-6E8A-4147-A177-3AD203B41FA5}">
                      <a16:colId xmlns:a16="http://schemas.microsoft.com/office/drawing/2014/main" val="1242316553"/>
                    </a:ext>
                  </a:extLst>
                </a:gridCol>
                <a:gridCol w="2731429">
                  <a:extLst>
                    <a:ext uri="{9D8B030D-6E8A-4147-A177-3AD203B41FA5}">
                      <a16:colId xmlns:a16="http://schemas.microsoft.com/office/drawing/2014/main" val="2537221401"/>
                    </a:ext>
                  </a:extLst>
                </a:gridCol>
                <a:gridCol w="2731429">
                  <a:extLst>
                    <a:ext uri="{9D8B030D-6E8A-4147-A177-3AD203B41FA5}">
                      <a16:colId xmlns:a16="http://schemas.microsoft.com/office/drawing/2014/main" val="1154820310"/>
                    </a:ext>
                  </a:extLst>
                </a:gridCol>
              </a:tblGrid>
              <a:tr h="0">
                <a:tc>
                  <a:txBody>
                    <a:bodyPr/>
                    <a:lstStyle/>
                    <a:p>
                      <a:pPr algn="just">
                        <a:spcAft>
                          <a:spcPts val="0"/>
                        </a:spcAft>
                      </a:pPr>
                      <a:r>
                        <a:rPr lang="zh-CN" altLang="en-US" sz="1300" b="1" kern="100" dirty="0">
                          <a:solidFill>
                            <a:schemeClr val="lt1"/>
                          </a:solidFill>
                          <a:effectLst/>
                          <a:latin typeface="+mn-lt"/>
                          <a:ea typeface="+mn-ea"/>
                          <a:cs typeface="+mn-cs"/>
                        </a:rPr>
                        <a:t>分类</a:t>
                      </a:r>
                    </a:p>
                  </a:txBody>
                  <a:tcPr marL="68580" marR="68580" marT="0" marB="0"/>
                </a:tc>
                <a:tc>
                  <a:txBody>
                    <a:bodyPr/>
                    <a:lstStyle/>
                    <a:p>
                      <a:pPr marL="0" algn="just" defTabSz="914400" rtl="0" eaLnBrk="1" latinLnBrk="0" hangingPunct="1">
                        <a:spcAft>
                          <a:spcPts val="0"/>
                        </a:spcAft>
                      </a:pPr>
                      <a:r>
                        <a:rPr lang="zh-CN" altLang="en-US" sz="1300" b="1" kern="100" dirty="0">
                          <a:solidFill>
                            <a:schemeClr val="lt1"/>
                          </a:solidFill>
                          <a:effectLst/>
                          <a:latin typeface="+mn-lt"/>
                          <a:ea typeface="+mn-ea"/>
                          <a:cs typeface="+mn-cs"/>
                        </a:rPr>
                        <a:t>芯片功能</a:t>
                      </a:r>
                    </a:p>
                  </a:txBody>
                  <a:tcPr marL="68580" marR="68580" marT="0" marB="0"/>
                </a:tc>
                <a:tc>
                  <a:txBody>
                    <a:bodyPr/>
                    <a:lstStyle/>
                    <a:p>
                      <a:pPr marL="0" algn="just" defTabSz="914400" rtl="0" eaLnBrk="1" latinLnBrk="0" hangingPunct="1">
                        <a:spcAft>
                          <a:spcPts val="0"/>
                        </a:spcAft>
                      </a:pPr>
                      <a:r>
                        <a:rPr lang="zh-CN" altLang="en-US" sz="1300" b="1" kern="100" dirty="0">
                          <a:solidFill>
                            <a:schemeClr val="lt1"/>
                          </a:solidFill>
                          <a:effectLst/>
                          <a:latin typeface="+mn-lt"/>
                          <a:ea typeface="+mn-ea"/>
                          <a:cs typeface="+mn-cs"/>
                        </a:rPr>
                        <a:t>芯片型号</a:t>
                      </a:r>
                    </a:p>
                  </a:txBody>
                  <a:tcPr marL="68580" marR="68580" marT="0" marB="0"/>
                </a:tc>
                <a:extLst>
                  <a:ext uri="{0D108BD9-81ED-4DB2-BD59-A6C34878D82A}">
                    <a16:rowId xmlns:a16="http://schemas.microsoft.com/office/drawing/2014/main" val="2181233789"/>
                  </a:ext>
                </a:extLst>
              </a:tr>
              <a:tr h="0">
                <a:tc rowSpan="9">
                  <a:txBody>
                    <a:bodyPr/>
                    <a:lstStyle/>
                    <a:p>
                      <a:pPr>
                        <a:lnSpc>
                          <a:spcPts val="1800"/>
                        </a:lnSpc>
                        <a:spcAft>
                          <a:spcPts val="0"/>
                        </a:spcAft>
                      </a:pPr>
                      <a:r>
                        <a:rPr lang="zh-CN" altLang="en-US" sz="1300" b="1" kern="100" dirty="0">
                          <a:solidFill>
                            <a:schemeClr val="lt1"/>
                          </a:solidFill>
                          <a:effectLst/>
                          <a:latin typeface="+mn-lt"/>
                          <a:ea typeface="+mn-ea"/>
                          <a:cs typeface="+mn-cs"/>
                        </a:rPr>
                        <a:t>模拟开关数据选择器</a:t>
                      </a:r>
                    </a:p>
                    <a:p>
                      <a:pPr algn="just">
                        <a:spcAft>
                          <a:spcPts val="0"/>
                        </a:spcAft>
                      </a:pPr>
                      <a:r>
                        <a:rPr lang="en-US" sz="1300" b="1" kern="100" dirty="0">
                          <a:solidFill>
                            <a:schemeClr val="lt1"/>
                          </a:solidFill>
                          <a:effectLst/>
                          <a:latin typeface="+mn-lt"/>
                          <a:ea typeface="+mn-ea"/>
                          <a:cs typeface="+mn-cs"/>
                        </a:rPr>
                        <a:t> </a:t>
                      </a:r>
                      <a:endParaRPr lang="zh-CN" altLang="en-US" sz="1300" b="1" kern="100" dirty="0">
                        <a:solidFill>
                          <a:schemeClr val="lt1"/>
                        </a:solidFill>
                        <a:effectLst/>
                        <a:latin typeface="+mn-lt"/>
                        <a:ea typeface="+mn-ea"/>
                        <a:cs typeface="+mn-cs"/>
                      </a:endParaRPr>
                    </a:p>
                  </a:txBody>
                  <a:tcPr marL="68580" marR="68580" marT="0" marB="0"/>
                </a:tc>
                <a:tc>
                  <a:txBody>
                    <a:bodyPr/>
                    <a:lstStyle/>
                    <a:p>
                      <a:pPr algn="just">
                        <a:spcAft>
                          <a:spcPts val="0"/>
                        </a:spcAft>
                      </a:pPr>
                      <a:r>
                        <a:rPr lang="zh-CN" sz="1050" kern="100">
                          <a:effectLst/>
                        </a:rPr>
                        <a:t>四与或选择器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4019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2520449"/>
                  </a:ext>
                </a:extLst>
              </a:tr>
              <a:tr h="0">
                <a:tc vMerge="1">
                  <a:txBody>
                    <a:bodyPr/>
                    <a:lstStyle/>
                    <a:p>
                      <a:endParaRPr lang="zh-CN" altLang="en-US"/>
                    </a:p>
                  </a:txBody>
                  <a:tcPr/>
                </a:tc>
                <a:tc>
                  <a:txBody>
                    <a:bodyPr/>
                    <a:lstStyle/>
                    <a:p>
                      <a:pPr algn="just">
                        <a:spcAft>
                          <a:spcPts val="0"/>
                        </a:spcAft>
                      </a:pPr>
                      <a:r>
                        <a:rPr lang="zh-CN" sz="1050" kern="100">
                          <a:effectLst/>
                        </a:rPr>
                        <a:t>八选一模拟开关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4051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22260094"/>
                  </a:ext>
                </a:extLst>
              </a:tr>
              <a:tr h="0">
                <a:tc vMerge="1">
                  <a:txBody>
                    <a:bodyPr/>
                    <a:lstStyle/>
                    <a:p>
                      <a:endParaRPr lang="zh-CN" altLang="en-US"/>
                    </a:p>
                  </a:txBody>
                  <a:tcPr/>
                </a:tc>
                <a:tc>
                  <a:txBody>
                    <a:bodyPr/>
                    <a:lstStyle/>
                    <a:p>
                      <a:pPr algn="just">
                        <a:spcAft>
                          <a:spcPts val="0"/>
                        </a:spcAft>
                      </a:pPr>
                      <a:r>
                        <a:rPr lang="zh-CN" sz="1050" kern="100">
                          <a:effectLst/>
                        </a:rPr>
                        <a:t>双</a:t>
                      </a:r>
                      <a:r>
                        <a:rPr lang="en-US" sz="1050" kern="100">
                          <a:effectLst/>
                        </a:rPr>
                        <a:t>4</a:t>
                      </a:r>
                      <a:r>
                        <a:rPr lang="zh-CN" sz="1050" kern="100">
                          <a:effectLst/>
                        </a:rPr>
                        <a:t>选</a:t>
                      </a:r>
                      <a:r>
                        <a:rPr lang="en-US" sz="1050" kern="100">
                          <a:effectLst/>
                        </a:rPr>
                        <a:t>1</a:t>
                      </a:r>
                      <a:r>
                        <a:rPr lang="zh-CN" sz="1050" kern="100">
                          <a:effectLst/>
                        </a:rPr>
                        <a:t>模拟开关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4052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2150613"/>
                  </a:ext>
                </a:extLst>
              </a:tr>
              <a:tr h="0">
                <a:tc vMerge="1">
                  <a:txBody>
                    <a:bodyPr/>
                    <a:lstStyle/>
                    <a:p>
                      <a:endParaRPr lang="zh-CN" altLang="en-US"/>
                    </a:p>
                  </a:txBody>
                  <a:tcPr/>
                </a:tc>
                <a:tc>
                  <a:txBody>
                    <a:bodyPr/>
                    <a:lstStyle/>
                    <a:p>
                      <a:pPr algn="just">
                        <a:spcAft>
                          <a:spcPts val="0"/>
                        </a:spcAft>
                      </a:pPr>
                      <a:r>
                        <a:rPr lang="zh-CN" sz="1050" kern="100">
                          <a:effectLst/>
                        </a:rPr>
                        <a:t>三组二路模拟开关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4053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09003632"/>
                  </a:ext>
                </a:extLst>
              </a:tr>
              <a:tr h="0">
                <a:tc vMerge="1">
                  <a:txBody>
                    <a:bodyPr/>
                    <a:lstStyle/>
                    <a:p>
                      <a:endParaRPr lang="zh-CN" altLang="en-US"/>
                    </a:p>
                  </a:txBody>
                  <a:tcPr/>
                </a:tc>
                <a:tc>
                  <a:txBody>
                    <a:bodyPr/>
                    <a:lstStyle/>
                    <a:p>
                      <a:pPr algn="just">
                        <a:spcAft>
                          <a:spcPts val="0"/>
                        </a:spcAft>
                      </a:pPr>
                      <a:r>
                        <a:rPr lang="zh-CN" sz="1050" kern="100">
                          <a:effectLst/>
                        </a:rPr>
                        <a:t>四传输门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4016/ CD 4066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4176031"/>
                  </a:ext>
                </a:extLst>
              </a:tr>
              <a:tr h="0">
                <a:tc vMerge="1">
                  <a:txBody>
                    <a:bodyPr/>
                    <a:lstStyle/>
                    <a:p>
                      <a:endParaRPr lang="zh-CN" altLang="en-US"/>
                    </a:p>
                  </a:txBody>
                  <a:tcPr/>
                </a:tc>
                <a:tc>
                  <a:txBody>
                    <a:bodyPr/>
                    <a:lstStyle/>
                    <a:p>
                      <a:pPr algn="just">
                        <a:spcAft>
                          <a:spcPts val="0"/>
                        </a:spcAft>
                      </a:pPr>
                      <a:r>
                        <a:rPr lang="en-US" sz="1050" kern="100">
                          <a:effectLst/>
                        </a:rPr>
                        <a:t>16</a:t>
                      </a:r>
                      <a:r>
                        <a:rPr lang="zh-CN" sz="1050" kern="100">
                          <a:effectLst/>
                        </a:rPr>
                        <a:t>选</a:t>
                      </a:r>
                      <a:r>
                        <a:rPr lang="en-US" sz="1050" kern="100">
                          <a:effectLst/>
                        </a:rPr>
                        <a:t>1</a:t>
                      </a:r>
                      <a:r>
                        <a:rPr lang="zh-CN" sz="1050" kern="100">
                          <a:effectLst/>
                        </a:rPr>
                        <a:t>模拟开关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4067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5445054"/>
                  </a:ext>
                </a:extLst>
              </a:tr>
              <a:tr h="0">
                <a:tc vMerge="1">
                  <a:txBody>
                    <a:bodyPr/>
                    <a:lstStyle/>
                    <a:p>
                      <a:endParaRPr lang="zh-CN" altLang="en-US"/>
                    </a:p>
                  </a:txBody>
                  <a:tcPr/>
                </a:tc>
                <a:tc>
                  <a:txBody>
                    <a:bodyPr/>
                    <a:lstStyle/>
                    <a:p>
                      <a:pPr algn="just">
                        <a:spcAft>
                          <a:spcPts val="0"/>
                        </a:spcAft>
                      </a:pPr>
                      <a:r>
                        <a:rPr lang="zh-CN" sz="1050" kern="100">
                          <a:effectLst/>
                        </a:rPr>
                        <a:t>双路八选一模拟开关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4097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0272505"/>
                  </a:ext>
                </a:extLst>
              </a:tr>
              <a:tr h="0">
                <a:tc vMerge="1">
                  <a:txBody>
                    <a:bodyPr/>
                    <a:lstStyle/>
                    <a:p>
                      <a:endParaRPr lang="zh-CN" altLang="en-US"/>
                    </a:p>
                  </a:txBody>
                  <a:tcPr/>
                </a:tc>
                <a:tc>
                  <a:txBody>
                    <a:bodyPr/>
                    <a:lstStyle/>
                    <a:p>
                      <a:pPr algn="just">
                        <a:spcAft>
                          <a:spcPts val="0"/>
                        </a:spcAft>
                      </a:pPr>
                      <a:r>
                        <a:rPr lang="zh-CN" sz="1050" kern="100">
                          <a:effectLst/>
                        </a:rPr>
                        <a:t>八路</a:t>
                      </a:r>
                      <a:r>
                        <a:rPr lang="en-US" sz="1050" u="none" strike="noStrike" kern="100">
                          <a:effectLst/>
                          <a:hlinkClick r:id="rId3"/>
                        </a:rPr>
                        <a:t>数据选择器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r>
                        <a:rPr lang="zh-CN" sz="1050" kern="100">
                          <a:effectLst/>
                        </a:rPr>
                        <a:t>CD 4512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8332955"/>
                  </a:ext>
                </a:extLst>
              </a:tr>
              <a:tr h="0">
                <a:tc vMerge="1">
                  <a:txBody>
                    <a:bodyPr/>
                    <a:lstStyle/>
                    <a:p>
                      <a:endParaRPr lang="zh-CN" altLang="en-US"/>
                    </a:p>
                  </a:txBody>
                  <a:tcPr/>
                </a:tc>
                <a:tc>
                  <a:txBody>
                    <a:bodyPr/>
                    <a:lstStyle/>
                    <a:p>
                      <a:pPr algn="just">
                        <a:spcAft>
                          <a:spcPts val="0"/>
                        </a:spcAft>
                      </a:pPr>
                      <a:r>
                        <a:rPr lang="zh-CN" sz="1050" kern="100">
                          <a:effectLst/>
                        </a:rPr>
                        <a:t>双四路</a:t>
                      </a:r>
                      <a:r>
                        <a:rPr lang="en-US" sz="1050" kern="100">
                          <a:effectLst/>
                        </a:rPr>
                        <a:t>/</a:t>
                      </a:r>
                      <a:r>
                        <a:rPr lang="zh-CN" sz="1050" kern="100">
                          <a:effectLst/>
                        </a:rPr>
                        <a:t>单八路模拟开关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4529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2376897"/>
                  </a:ext>
                </a:extLst>
              </a:tr>
              <a:tr h="0">
                <a:tc rowSpan="6">
                  <a:txBody>
                    <a:bodyPr/>
                    <a:lstStyle/>
                    <a:p>
                      <a:pPr>
                        <a:lnSpc>
                          <a:spcPts val="1800"/>
                        </a:lnSpc>
                        <a:spcAft>
                          <a:spcPts val="0"/>
                        </a:spcAft>
                      </a:pPr>
                      <a:r>
                        <a:rPr lang="zh-CN" sz="1300" kern="100" dirty="0">
                          <a:effectLst/>
                        </a:rPr>
                        <a:t>寄存器</a:t>
                      </a:r>
                    </a:p>
                    <a:p>
                      <a:pPr algn="just">
                        <a:spcAft>
                          <a:spcPts val="0"/>
                        </a:spcAft>
                      </a:pP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18</a:t>
                      </a:r>
                      <a:r>
                        <a:rPr lang="zh-CN" sz="1050" kern="100">
                          <a:effectLst/>
                        </a:rPr>
                        <a:t>位串入</a:t>
                      </a:r>
                      <a:r>
                        <a:rPr lang="en-US" sz="1050" kern="100">
                          <a:effectLst/>
                        </a:rPr>
                        <a:t>/</a:t>
                      </a:r>
                      <a:r>
                        <a:rPr lang="zh-CN" sz="1050" kern="100">
                          <a:effectLst/>
                        </a:rPr>
                        <a:t>串出移位寄存器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4006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8431165"/>
                  </a:ext>
                </a:extLst>
              </a:tr>
              <a:tr h="0">
                <a:tc vMerge="1">
                  <a:txBody>
                    <a:bodyPr/>
                    <a:lstStyle/>
                    <a:p>
                      <a:endParaRPr lang="zh-CN" altLang="en-US"/>
                    </a:p>
                  </a:txBody>
                  <a:tcPr/>
                </a:tc>
                <a:tc>
                  <a:txBody>
                    <a:bodyPr/>
                    <a:lstStyle/>
                    <a:p>
                      <a:pPr algn="just">
                        <a:spcAft>
                          <a:spcPts val="0"/>
                        </a:spcAft>
                      </a:pPr>
                      <a:r>
                        <a:rPr lang="en-US" sz="1050" kern="100">
                          <a:effectLst/>
                        </a:rPr>
                        <a:t>8</a:t>
                      </a:r>
                      <a:r>
                        <a:rPr lang="zh-CN" sz="1050" kern="100">
                          <a:effectLst/>
                        </a:rPr>
                        <a:t>位串入</a:t>
                      </a:r>
                      <a:r>
                        <a:rPr lang="en-US" sz="1050" kern="100">
                          <a:effectLst/>
                        </a:rPr>
                        <a:t>/</a:t>
                      </a:r>
                      <a:r>
                        <a:rPr lang="zh-CN" sz="1050" kern="100">
                          <a:effectLst/>
                        </a:rPr>
                        <a:t>并入</a:t>
                      </a:r>
                      <a:r>
                        <a:rPr lang="en-US" sz="1050" kern="100">
                          <a:effectLst/>
                        </a:rPr>
                        <a:t>-</a:t>
                      </a:r>
                      <a:r>
                        <a:rPr lang="zh-CN" sz="1050" kern="100">
                          <a:effectLst/>
                        </a:rPr>
                        <a:t>串出</a:t>
                      </a:r>
                      <a:r>
                        <a:rPr lang="en-US" sz="1050" u="none" strike="noStrike" kern="100">
                          <a:effectLst/>
                          <a:hlinkClick r:id="rId4"/>
                        </a:rPr>
                        <a:t>移位寄存器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4014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6931151"/>
                  </a:ext>
                </a:extLst>
              </a:tr>
              <a:tr h="0">
                <a:tc vMerge="1">
                  <a:txBody>
                    <a:bodyPr/>
                    <a:lstStyle/>
                    <a:p>
                      <a:endParaRPr lang="zh-CN" altLang="en-US"/>
                    </a:p>
                  </a:txBody>
                  <a:tcPr/>
                </a:tc>
                <a:tc>
                  <a:txBody>
                    <a:bodyPr/>
                    <a:lstStyle/>
                    <a:p>
                      <a:pPr algn="just">
                        <a:spcAft>
                          <a:spcPts val="0"/>
                        </a:spcAft>
                      </a:pPr>
                      <a:r>
                        <a:rPr lang="zh-CN" sz="1050" kern="100">
                          <a:effectLst/>
                        </a:rPr>
                        <a:t>双</a:t>
                      </a:r>
                      <a:r>
                        <a:rPr lang="en-US" sz="1050" kern="100">
                          <a:effectLst/>
                        </a:rPr>
                        <a:t>4</a:t>
                      </a:r>
                      <a:r>
                        <a:rPr lang="zh-CN" sz="1050" kern="100">
                          <a:effectLst/>
                        </a:rPr>
                        <a:t>位串入</a:t>
                      </a:r>
                      <a:r>
                        <a:rPr lang="en-US" sz="1050" kern="100">
                          <a:effectLst/>
                        </a:rPr>
                        <a:t>/</a:t>
                      </a:r>
                      <a:r>
                        <a:rPr lang="zh-CN" sz="1050" kern="100">
                          <a:effectLst/>
                        </a:rPr>
                        <a:t>并出移位寄存器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4015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27988333"/>
                  </a:ext>
                </a:extLst>
              </a:tr>
              <a:tr h="0">
                <a:tc vMerge="1">
                  <a:txBody>
                    <a:bodyPr/>
                    <a:lstStyle/>
                    <a:p>
                      <a:endParaRPr lang="zh-CN" altLang="en-US"/>
                    </a:p>
                  </a:txBody>
                  <a:tcPr/>
                </a:tc>
                <a:tc>
                  <a:txBody>
                    <a:bodyPr/>
                    <a:lstStyle/>
                    <a:p>
                      <a:pPr algn="just">
                        <a:spcAft>
                          <a:spcPts val="0"/>
                        </a:spcAft>
                      </a:pPr>
                      <a:r>
                        <a:rPr lang="en-US" sz="1050" kern="100">
                          <a:effectLst/>
                        </a:rPr>
                        <a:t>4</a:t>
                      </a:r>
                      <a:r>
                        <a:rPr lang="zh-CN" sz="1050" kern="100">
                          <a:effectLst/>
                        </a:rPr>
                        <a:t>位并入</a:t>
                      </a:r>
                      <a:r>
                        <a:rPr lang="en-US" sz="1050" kern="100">
                          <a:effectLst/>
                        </a:rPr>
                        <a:t>/</a:t>
                      </a:r>
                      <a:r>
                        <a:rPr lang="zh-CN" sz="1050" kern="100">
                          <a:effectLst/>
                        </a:rPr>
                        <a:t>串入</a:t>
                      </a:r>
                      <a:r>
                        <a:rPr lang="en-US" sz="1050" kern="100">
                          <a:effectLst/>
                        </a:rPr>
                        <a:t>-</a:t>
                      </a:r>
                      <a:r>
                        <a:rPr lang="zh-CN" sz="1050" kern="100">
                          <a:effectLst/>
                        </a:rPr>
                        <a:t>并出</a:t>
                      </a:r>
                      <a:r>
                        <a:rPr lang="en-US" sz="1050" kern="100">
                          <a:effectLst/>
                        </a:rPr>
                        <a:t>/</a:t>
                      </a:r>
                      <a:r>
                        <a:rPr lang="zh-CN" sz="1050" kern="100">
                          <a:effectLst/>
                        </a:rPr>
                        <a:t>串出移位寄存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4035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39725427"/>
                  </a:ext>
                </a:extLst>
              </a:tr>
              <a:tr h="0">
                <a:tc vMerge="1">
                  <a:txBody>
                    <a:bodyPr/>
                    <a:lstStyle/>
                    <a:p>
                      <a:endParaRPr lang="zh-CN" altLang="en-US"/>
                    </a:p>
                  </a:txBody>
                  <a:tcPr/>
                </a:tc>
                <a:tc>
                  <a:txBody>
                    <a:bodyPr/>
                    <a:lstStyle/>
                    <a:p>
                      <a:pPr algn="just">
                        <a:spcAft>
                          <a:spcPts val="0"/>
                        </a:spcAft>
                      </a:pPr>
                      <a:r>
                        <a:rPr lang="en-US" sz="1050" kern="100">
                          <a:effectLst/>
                        </a:rPr>
                        <a:t>4</a:t>
                      </a:r>
                      <a:r>
                        <a:rPr lang="zh-CN" sz="1050" kern="100">
                          <a:effectLst/>
                        </a:rPr>
                        <a:t>位并入</a:t>
                      </a:r>
                      <a:r>
                        <a:rPr lang="en-US" sz="1050" kern="100">
                          <a:effectLst/>
                        </a:rPr>
                        <a:t>/</a:t>
                      </a:r>
                      <a:r>
                        <a:rPr lang="zh-CN" sz="1050" kern="100">
                          <a:effectLst/>
                        </a:rPr>
                        <a:t>串入</a:t>
                      </a:r>
                      <a:r>
                        <a:rPr lang="en-US" sz="1050" kern="100">
                          <a:effectLst/>
                        </a:rPr>
                        <a:t>-</a:t>
                      </a:r>
                      <a:r>
                        <a:rPr lang="zh-CN" sz="1050" kern="100">
                          <a:effectLst/>
                        </a:rPr>
                        <a:t>并出</a:t>
                      </a:r>
                      <a:r>
                        <a:rPr lang="en-US" sz="1050" kern="100">
                          <a:effectLst/>
                        </a:rPr>
                        <a:t>/</a:t>
                      </a:r>
                      <a:r>
                        <a:rPr lang="zh-CN" sz="1050" kern="100">
                          <a:effectLst/>
                        </a:rPr>
                        <a:t>串出移位寄存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CD 40194/ CD 40195/74194/74195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04870566"/>
                  </a:ext>
                </a:extLst>
              </a:tr>
              <a:tr h="0">
                <a:tc vMerge="1">
                  <a:txBody>
                    <a:bodyPr/>
                    <a:lstStyle/>
                    <a:p>
                      <a:endParaRPr lang="zh-CN" altLang="en-US"/>
                    </a:p>
                  </a:txBody>
                  <a:tcPr/>
                </a:tc>
                <a:tc>
                  <a:txBody>
                    <a:bodyPr/>
                    <a:lstStyle/>
                    <a:p>
                      <a:pPr algn="just">
                        <a:spcAft>
                          <a:spcPts val="0"/>
                        </a:spcAft>
                      </a:pPr>
                      <a:r>
                        <a:rPr lang="en-US" sz="1050" kern="100">
                          <a:effectLst/>
                        </a:rPr>
                        <a:t>4</a:t>
                      </a:r>
                      <a:r>
                        <a:rPr lang="zh-CN" sz="1050" kern="100">
                          <a:effectLst/>
                        </a:rPr>
                        <a:t>位移位寄存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7494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20963840"/>
                  </a:ext>
                </a:extLst>
              </a:tr>
            </a:tbl>
          </a:graphicData>
        </a:graphic>
      </p:graphicFrame>
      <p:sp>
        <p:nvSpPr>
          <p:cNvPr id="7" name="矩形 6">
            <a:extLst>
              <a:ext uri="{FF2B5EF4-FFF2-40B4-BE49-F238E27FC236}">
                <a16:creationId xmlns:a16="http://schemas.microsoft.com/office/drawing/2014/main" id="{D9384F97-4D2E-410D-AF1B-CA5630DF6F92}"/>
              </a:ext>
            </a:extLst>
          </p:cNvPr>
          <p:cNvSpPr/>
          <p:nvPr/>
        </p:nvSpPr>
        <p:spPr>
          <a:xfrm>
            <a:off x="752745" y="4248706"/>
            <a:ext cx="8020398" cy="573170"/>
          </a:xfrm>
          <a:prstGeom prst="rect">
            <a:avLst/>
          </a:prstGeom>
          <a:solidFill>
            <a:schemeClr val="tx2">
              <a:lumMod val="20000"/>
              <a:lumOff val="80000"/>
            </a:schemeClr>
          </a:solidFill>
        </p:spPr>
        <p:txBody>
          <a:bodyPr wrap="square">
            <a:spAutoFit/>
          </a:bodyPr>
          <a:lstStyle/>
          <a:p>
            <a:pPr>
              <a:lnSpc>
                <a:spcPct val="150000"/>
              </a:lnSpc>
            </a:pPr>
            <a:r>
              <a:rPr lang="zh-CN" altLang="en-US" sz="1100" b="0" dirty="0">
                <a:solidFill>
                  <a:srgbClr val="FF0000"/>
                </a:solidFill>
                <a:latin typeface="-apple-system"/>
                <a:ea typeface="仿宋_GB2312"/>
              </a:rPr>
              <a:t>表中型号为</a:t>
            </a:r>
            <a:r>
              <a:rPr lang="en-US" altLang="zh-CN" sz="1100" b="0" dirty="0">
                <a:solidFill>
                  <a:srgbClr val="FF0000"/>
                </a:solidFill>
                <a:latin typeface="-apple-system"/>
                <a:ea typeface="仿宋_GB2312"/>
              </a:rPr>
              <a:t>CD4XXX</a:t>
            </a:r>
            <a:r>
              <a:rPr lang="zh-CN" altLang="en-US" sz="1100" b="0" dirty="0">
                <a:solidFill>
                  <a:srgbClr val="FF0000"/>
                </a:solidFill>
                <a:latin typeface="-apple-system"/>
                <a:ea typeface="仿宋_GB2312"/>
              </a:rPr>
              <a:t>的集成电路为</a:t>
            </a:r>
            <a:r>
              <a:rPr lang="en-US" altLang="zh-CN" sz="1100" b="0" dirty="0">
                <a:solidFill>
                  <a:srgbClr val="FF0000"/>
                </a:solidFill>
                <a:latin typeface="-apple-system"/>
                <a:ea typeface="仿宋_GB2312"/>
              </a:rPr>
              <a:t>CMOS</a:t>
            </a:r>
            <a:r>
              <a:rPr lang="zh-CN" altLang="en-US" sz="1100" b="0" dirty="0">
                <a:solidFill>
                  <a:srgbClr val="FF0000"/>
                </a:solidFill>
                <a:latin typeface="-apple-system"/>
                <a:ea typeface="仿宋_GB2312"/>
              </a:rPr>
              <a:t>型集成电路，型号</a:t>
            </a:r>
            <a:r>
              <a:rPr lang="en-US" altLang="zh-CN" sz="1100" b="0" dirty="0">
                <a:solidFill>
                  <a:srgbClr val="FF0000"/>
                </a:solidFill>
                <a:latin typeface="-apple-system"/>
                <a:ea typeface="仿宋_GB2312"/>
              </a:rPr>
              <a:t>74XXX</a:t>
            </a:r>
            <a:r>
              <a:rPr lang="zh-CN" altLang="en-US" sz="1100" b="0" dirty="0">
                <a:solidFill>
                  <a:srgbClr val="FF0000"/>
                </a:solidFill>
                <a:latin typeface="-apple-system"/>
                <a:ea typeface="仿宋_GB2312"/>
              </a:rPr>
              <a:t>的集成电路仅以</a:t>
            </a:r>
            <a:r>
              <a:rPr lang="en-US" altLang="zh-CN" sz="1100" b="0" dirty="0">
                <a:solidFill>
                  <a:srgbClr val="FF0000"/>
                </a:solidFill>
                <a:latin typeface="-apple-system"/>
                <a:ea typeface="仿宋_GB2312"/>
              </a:rPr>
              <a:t>74</a:t>
            </a:r>
            <a:r>
              <a:rPr lang="zh-CN" altLang="en-US" sz="1100" b="0" dirty="0">
                <a:solidFill>
                  <a:srgbClr val="FF0000"/>
                </a:solidFill>
                <a:latin typeface="-apple-system"/>
                <a:ea typeface="仿宋_GB2312"/>
              </a:rPr>
              <a:t>（标准）型芯片名称代指其逻辑功能，其他制造工艺类型的</a:t>
            </a:r>
            <a:r>
              <a:rPr lang="en-US" altLang="zh-CN" sz="1100" b="0" dirty="0">
                <a:solidFill>
                  <a:srgbClr val="FF0000"/>
                </a:solidFill>
                <a:latin typeface="-apple-system"/>
                <a:ea typeface="仿宋_GB2312"/>
              </a:rPr>
              <a:t>74</a:t>
            </a:r>
            <a:r>
              <a:rPr lang="zh-CN" altLang="en-US" sz="1100" b="0" dirty="0">
                <a:solidFill>
                  <a:srgbClr val="FF0000"/>
                </a:solidFill>
                <a:latin typeface="-apple-system"/>
                <a:ea typeface="仿宋_GB2312"/>
              </a:rPr>
              <a:t>系列芯片仅在“</a:t>
            </a:r>
            <a:r>
              <a:rPr lang="en-US" altLang="zh-CN" sz="1100" b="0" dirty="0">
                <a:solidFill>
                  <a:srgbClr val="FF0000"/>
                </a:solidFill>
                <a:latin typeface="-apple-system"/>
                <a:ea typeface="仿宋_GB2312"/>
              </a:rPr>
              <a:t>74</a:t>
            </a:r>
            <a:r>
              <a:rPr lang="zh-CN" altLang="en-US" sz="1100" b="0" dirty="0">
                <a:solidFill>
                  <a:srgbClr val="FF0000"/>
                </a:solidFill>
                <a:latin typeface="-apple-system"/>
                <a:ea typeface="仿宋_GB2312"/>
              </a:rPr>
              <a:t>”后加工艺标识字节其逻辑功能不变。</a:t>
            </a:r>
          </a:p>
        </p:txBody>
      </p:sp>
      <p:sp>
        <p:nvSpPr>
          <p:cNvPr id="8" name="标题 1">
            <a:extLst>
              <a:ext uri="{FF2B5EF4-FFF2-40B4-BE49-F238E27FC236}">
                <a16:creationId xmlns:a16="http://schemas.microsoft.com/office/drawing/2014/main" id="{53B0FC7E-E8C0-4178-9D9E-38254A2E8B2D}"/>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常见数字逻辑芯片介绍</a:t>
            </a:r>
          </a:p>
        </p:txBody>
      </p:sp>
    </p:spTree>
    <p:extLst>
      <p:ext uri="{BB962C8B-B14F-4D97-AF65-F5344CB8AC3E}">
        <p14:creationId xmlns:p14="http://schemas.microsoft.com/office/powerpoint/2010/main" val="268332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
            <a:extLst>
              <a:ext uri="{FF2B5EF4-FFF2-40B4-BE49-F238E27FC236}">
                <a16:creationId xmlns:a16="http://schemas.microsoft.com/office/drawing/2014/main" id="{E75061C1-AA8D-4631-AB8B-1EE0B2CDE66D}"/>
              </a:ext>
            </a:extLst>
          </p:cNvPr>
          <p:cNvSpPr/>
          <p:nvPr/>
        </p:nvSpPr>
        <p:spPr>
          <a:xfrm>
            <a:off x="2051720" y="2132856"/>
            <a:ext cx="4464496" cy="2664296"/>
          </a:xfrm>
          <a:prstGeom prst="roundRect">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目   录</a:t>
            </a:r>
            <a:endParaRPr kumimoji="0" lang="en-US" altLang="zh-CN"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5123" name="Rectangle 33"/>
          <p:cNvSpPr>
            <a:spLocks noChangeArrowheads="1"/>
          </p:cNvSpPr>
          <p:nvPr/>
        </p:nvSpPr>
        <p:spPr bwMode="auto">
          <a:xfrm>
            <a:off x="2266950" y="227687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rPr>
              <a:t>  </a:t>
            </a:r>
            <a:r>
              <a:rPr lang="zh-CN" altLang="en-US" sz="2800" dirty="0">
                <a:solidFill>
                  <a:prstClr val="white"/>
                </a:solidFill>
                <a:latin typeface="黑体" pitchFamily="49" charset="-122"/>
                <a:ea typeface="黑体" pitchFamily="49" charset="-122"/>
              </a:rPr>
              <a:t>一</a:t>
            </a:r>
            <a:r>
              <a:rPr kumimoji="0" lang="zh-CN" altLang="en-US"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rPr>
              <a:t>、集成电路概述</a:t>
            </a:r>
            <a:endParaRPr kumimoji="0" lang="en-US" altLang="ko-KR"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endParaRPr>
          </a:p>
        </p:txBody>
      </p:sp>
      <p:sp>
        <p:nvSpPr>
          <p:cNvPr id="5124" name="Rectangle 35"/>
          <p:cNvSpPr>
            <a:spLocks noChangeArrowheads="1"/>
          </p:cNvSpPr>
          <p:nvPr/>
        </p:nvSpPr>
        <p:spPr bwMode="auto">
          <a:xfrm>
            <a:off x="2266950" y="310743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lumMod val="65000"/>
                  </a:prstClr>
                </a:solidFill>
                <a:effectLst/>
                <a:uLnTx/>
                <a:uFillTx/>
                <a:latin typeface="黑体" pitchFamily="49" charset="-122"/>
                <a:ea typeface="黑体" pitchFamily="49" charset="-122"/>
                <a:cs typeface="+mn-cs"/>
              </a:rPr>
              <a:t>  二、数字集成电路</a:t>
            </a:r>
          </a:p>
        </p:txBody>
      </p:sp>
      <p:sp>
        <p:nvSpPr>
          <p:cNvPr id="5125" name="Rectangle 33"/>
          <p:cNvSpPr>
            <a:spLocks noChangeArrowheads="1"/>
          </p:cNvSpPr>
          <p:nvPr/>
        </p:nvSpPr>
        <p:spPr bwMode="auto">
          <a:xfrm>
            <a:off x="2051720" y="1253746"/>
            <a:ext cx="4464496" cy="609600"/>
          </a:xfrm>
          <a:prstGeom prst="rect">
            <a:avLst/>
          </a:prstGeom>
          <a:solidFill>
            <a:srgbClr val="800000"/>
          </a:solidFill>
          <a:ln>
            <a:noFill/>
          </a:ln>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lumMod val="65000"/>
                  </a:prstClr>
                </a:solidFill>
                <a:effectLst/>
                <a:uLnTx/>
                <a:uFillTx/>
                <a:latin typeface="黑体" pitchFamily="49" charset="-122"/>
                <a:ea typeface="黑体" pitchFamily="49" charset="-122"/>
                <a:cs typeface="+mn-cs"/>
              </a:rPr>
              <a:t>  </a:t>
            </a:r>
            <a:r>
              <a:rPr kumimoji="0" lang="zh-CN" altLang="en-US" sz="2800" b="1" i="0" u="none" strike="noStrike" kern="1200" cap="none" spc="0" normalizeH="0" baseline="0" noProof="0" dirty="0">
                <a:ln>
                  <a:noFill/>
                </a:ln>
                <a:solidFill>
                  <a:srgbClr val="FFFF00"/>
                </a:solidFill>
                <a:effectLst/>
                <a:uLnTx/>
                <a:uFillTx/>
                <a:latin typeface="黑体" pitchFamily="49" charset="-122"/>
                <a:ea typeface="黑体" pitchFamily="49" charset="-122"/>
                <a:cs typeface="+mn-cs"/>
              </a:rPr>
              <a:t>集成电路</a:t>
            </a:r>
          </a:p>
        </p:txBody>
      </p:sp>
      <p:sp>
        <p:nvSpPr>
          <p:cNvPr id="5126" name="Rectangle 35"/>
          <p:cNvSpPr>
            <a:spLocks noChangeArrowheads="1"/>
          </p:cNvSpPr>
          <p:nvPr/>
        </p:nvSpPr>
        <p:spPr bwMode="auto">
          <a:xfrm>
            <a:off x="2266950" y="3971528"/>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lumMod val="65000"/>
                  </a:prstClr>
                </a:solidFill>
                <a:effectLst/>
                <a:uLnTx/>
                <a:uFillTx/>
                <a:latin typeface="黑体" pitchFamily="49" charset="-122"/>
                <a:ea typeface="黑体" pitchFamily="49" charset="-122"/>
                <a:cs typeface="+mn-cs"/>
              </a:rPr>
              <a:t>  三、模拟集成电路</a:t>
            </a:r>
          </a:p>
        </p:txBody>
      </p:sp>
    </p:spTree>
    <p:extLst>
      <p:ext uri="{BB962C8B-B14F-4D97-AF65-F5344CB8AC3E}">
        <p14:creationId xmlns:p14="http://schemas.microsoft.com/office/powerpoint/2010/main" val="1290768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
            <a:extLst>
              <a:ext uri="{FF2B5EF4-FFF2-40B4-BE49-F238E27FC236}">
                <a16:creationId xmlns:a16="http://schemas.microsoft.com/office/drawing/2014/main" id="{E75061C1-AA8D-4631-AB8B-1EE0B2CDE66D}"/>
              </a:ext>
            </a:extLst>
          </p:cNvPr>
          <p:cNvSpPr/>
          <p:nvPr/>
        </p:nvSpPr>
        <p:spPr>
          <a:xfrm>
            <a:off x="2051720" y="2132856"/>
            <a:ext cx="4464496" cy="2664296"/>
          </a:xfrm>
          <a:prstGeom prst="roundRect">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目   录</a:t>
            </a:r>
            <a:endParaRPr kumimoji="0" lang="en-US" altLang="zh-CN"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5123" name="Rectangle 33"/>
          <p:cNvSpPr>
            <a:spLocks noChangeArrowheads="1"/>
          </p:cNvSpPr>
          <p:nvPr/>
        </p:nvSpPr>
        <p:spPr bwMode="auto">
          <a:xfrm>
            <a:off x="2266950" y="227687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r>
              <a:rPr lang="zh-CN" altLang="en-US" sz="2800" dirty="0">
                <a:solidFill>
                  <a:prstClr val="white">
                    <a:lumMod val="65000"/>
                  </a:prstClr>
                </a:solidFill>
                <a:latin typeface="黑体" pitchFamily="49" charset="-122"/>
                <a:ea typeface="黑体" pitchFamily="49" charset="-122"/>
              </a:rPr>
              <a:t>  一、集成电路概述</a:t>
            </a:r>
            <a:endParaRPr lang="en-US" altLang="ko-KR" sz="2800" dirty="0">
              <a:solidFill>
                <a:prstClr val="white">
                  <a:lumMod val="65000"/>
                </a:prstClr>
              </a:solidFill>
              <a:latin typeface="黑体" pitchFamily="49" charset="-122"/>
              <a:ea typeface="黑体" pitchFamily="49" charset="-122"/>
            </a:endParaRPr>
          </a:p>
        </p:txBody>
      </p:sp>
      <p:sp>
        <p:nvSpPr>
          <p:cNvPr id="5124" name="Rectangle 35"/>
          <p:cNvSpPr>
            <a:spLocks noChangeArrowheads="1"/>
          </p:cNvSpPr>
          <p:nvPr/>
        </p:nvSpPr>
        <p:spPr bwMode="auto">
          <a:xfrm>
            <a:off x="2266950" y="310743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r>
              <a:rPr lang="zh-CN" altLang="en-US" sz="2800" dirty="0">
                <a:solidFill>
                  <a:prstClr val="white">
                    <a:lumMod val="65000"/>
                  </a:prstClr>
                </a:solidFill>
                <a:latin typeface="黑体" pitchFamily="49" charset="-122"/>
                <a:ea typeface="黑体" pitchFamily="49" charset="-122"/>
              </a:rPr>
              <a:t>  二、数字集成电路</a:t>
            </a:r>
          </a:p>
        </p:txBody>
      </p:sp>
      <p:sp>
        <p:nvSpPr>
          <p:cNvPr id="5125" name="Rectangle 33"/>
          <p:cNvSpPr>
            <a:spLocks noChangeArrowheads="1"/>
          </p:cNvSpPr>
          <p:nvPr/>
        </p:nvSpPr>
        <p:spPr bwMode="auto">
          <a:xfrm>
            <a:off x="2051720" y="1253746"/>
            <a:ext cx="4464496" cy="609600"/>
          </a:xfrm>
          <a:prstGeom prst="rect">
            <a:avLst/>
          </a:prstGeom>
          <a:solidFill>
            <a:srgbClr val="800000"/>
          </a:solidFill>
          <a:ln>
            <a:noFill/>
          </a:ln>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lumMod val="65000"/>
                  </a:prstClr>
                </a:solidFill>
                <a:effectLst/>
                <a:uLnTx/>
                <a:uFillTx/>
                <a:latin typeface="黑体" pitchFamily="49" charset="-122"/>
                <a:ea typeface="黑体" pitchFamily="49" charset="-122"/>
                <a:cs typeface="+mn-cs"/>
              </a:rPr>
              <a:t>  </a:t>
            </a:r>
            <a:r>
              <a:rPr kumimoji="0" lang="zh-CN" altLang="en-US" sz="2800" b="1" i="0" u="none" strike="noStrike" kern="1200" cap="none" spc="0" normalizeH="0" baseline="0" noProof="0" dirty="0">
                <a:ln>
                  <a:noFill/>
                </a:ln>
                <a:solidFill>
                  <a:srgbClr val="FFFF00"/>
                </a:solidFill>
                <a:effectLst/>
                <a:uLnTx/>
                <a:uFillTx/>
                <a:latin typeface="黑体" pitchFamily="49" charset="-122"/>
                <a:ea typeface="黑体" pitchFamily="49" charset="-122"/>
                <a:cs typeface="+mn-cs"/>
              </a:rPr>
              <a:t>集成电路</a:t>
            </a:r>
          </a:p>
        </p:txBody>
      </p:sp>
      <p:sp>
        <p:nvSpPr>
          <p:cNvPr id="5126" name="Rectangle 35"/>
          <p:cNvSpPr>
            <a:spLocks noChangeArrowheads="1"/>
          </p:cNvSpPr>
          <p:nvPr/>
        </p:nvSpPr>
        <p:spPr bwMode="auto">
          <a:xfrm>
            <a:off x="2266950" y="3971528"/>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r>
              <a:rPr lang="zh-CN" altLang="en-US" sz="2800" dirty="0">
                <a:solidFill>
                  <a:prstClr val="white"/>
                </a:solidFill>
                <a:latin typeface="黑体" pitchFamily="49" charset="-122"/>
                <a:ea typeface="黑体" pitchFamily="49" charset="-122"/>
              </a:rPr>
              <a:t>  三、模拟集成电路</a:t>
            </a:r>
          </a:p>
        </p:txBody>
      </p:sp>
    </p:spTree>
    <p:extLst>
      <p:ext uri="{BB962C8B-B14F-4D97-AF65-F5344CB8AC3E}">
        <p14:creationId xmlns:p14="http://schemas.microsoft.com/office/powerpoint/2010/main" val="2335281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482391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模拟集成电路</a:t>
            </a:r>
          </a:p>
        </p:txBody>
      </p:sp>
      <p:sp>
        <p:nvSpPr>
          <p:cNvPr id="5126" name="Rectangle 35"/>
          <p:cNvSpPr>
            <a:spLocks noChangeArrowheads="1"/>
          </p:cNvSpPr>
          <p:nvPr/>
        </p:nvSpPr>
        <p:spPr bwMode="auto">
          <a:xfrm>
            <a:off x="2233438" y="30521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运放的非理想参数</a:t>
            </a:r>
          </a:p>
        </p:txBody>
      </p:sp>
      <p:cxnSp>
        <p:nvCxnSpPr>
          <p:cNvPr id="4" name="直接连接符 3"/>
          <p:cNvCxnSpPr/>
          <p:nvPr/>
        </p:nvCxnSpPr>
        <p:spPr>
          <a:xfrm>
            <a:off x="1835696" y="1878360"/>
            <a:ext cx="0" cy="33676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33569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33439" y="2192288"/>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运算放大器简介</a:t>
            </a:r>
          </a:p>
        </p:txBody>
      </p:sp>
      <p:cxnSp>
        <p:nvCxnSpPr>
          <p:cNvPr id="19" name="直接连接符 18"/>
          <p:cNvCxnSpPr/>
          <p:nvPr/>
        </p:nvCxnSpPr>
        <p:spPr>
          <a:xfrm>
            <a:off x="1870001" y="249708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23212" y="2192288"/>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35"/>
          <p:cNvSpPr>
            <a:spLocks noChangeArrowheads="1"/>
          </p:cNvSpPr>
          <p:nvPr/>
        </p:nvSpPr>
        <p:spPr bwMode="auto">
          <a:xfrm>
            <a:off x="2233437" y="4005064"/>
            <a:ext cx="4959525"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影响精度的非理想参数</a:t>
            </a:r>
          </a:p>
        </p:txBody>
      </p:sp>
      <p:cxnSp>
        <p:nvCxnSpPr>
          <p:cNvPr id="22" name="直接连接符 21"/>
          <p:cNvCxnSpPr/>
          <p:nvPr/>
        </p:nvCxnSpPr>
        <p:spPr>
          <a:xfrm>
            <a:off x="1835695" y="430986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Rectangle 35"/>
          <p:cNvSpPr>
            <a:spLocks noChangeArrowheads="1"/>
          </p:cNvSpPr>
          <p:nvPr/>
        </p:nvSpPr>
        <p:spPr bwMode="auto">
          <a:xfrm>
            <a:off x="2243758" y="4941168"/>
            <a:ext cx="494920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影响速度的非理想参数</a:t>
            </a:r>
          </a:p>
        </p:txBody>
      </p:sp>
      <p:cxnSp>
        <p:nvCxnSpPr>
          <p:cNvPr id="24" name="直接连接符 23"/>
          <p:cNvCxnSpPr/>
          <p:nvPr/>
        </p:nvCxnSpPr>
        <p:spPr>
          <a:xfrm>
            <a:off x="1846016" y="524596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71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fld id="{A0C653A3-DDF0-47BB-91B4-831992A97982}" type="slidenum">
              <a:rPr lang="en-US" altLang="zh-CN" sz="1400"/>
              <a:pPr algn="r" eaLnBrk="1" hangingPunct="1"/>
              <a:t>42</a:t>
            </a:fld>
            <a:r>
              <a:rPr lang="en-US" altLang="zh-CN" sz="1400"/>
              <a:t>/pp</a:t>
            </a:r>
          </a:p>
        </p:txBody>
      </p:sp>
      <p:pic>
        <p:nvPicPr>
          <p:cNvPr id="368649" name="Picture 9" descr="未命名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557338"/>
            <a:ext cx="2633662" cy="2041525"/>
          </a:xfrm>
          <a:prstGeom prst="rect">
            <a:avLst/>
          </a:prstGeom>
          <a:noFill/>
          <a:extLst>
            <a:ext uri="{909E8E84-426E-40DD-AFC4-6F175D3DCCD1}">
              <a14:hiddenFill xmlns:a14="http://schemas.microsoft.com/office/drawing/2010/main">
                <a:solidFill>
                  <a:srgbClr val="FFFFFF"/>
                </a:solidFill>
              </a14:hiddenFill>
            </a:ext>
          </a:extLst>
        </p:spPr>
      </p:pic>
      <p:sp>
        <p:nvSpPr>
          <p:cNvPr id="368650" name="Rectangle 10"/>
          <p:cNvSpPr>
            <a:spLocks noChangeArrowheads="1"/>
          </p:cNvSpPr>
          <p:nvPr/>
        </p:nvSpPr>
        <p:spPr bwMode="auto">
          <a:xfrm>
            <a:off x="466725" y="3645024"/>
            <a:ext cx="3168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20000"/>
              </a:spcBef>
              <a:buFont typeface="Wingdings" pitchFamily="2" charset="2"/>
              <a:buNone/>
            </a:pPr>
            <a:r>
              <a:rPr lang="zh-CN" altLang="en-US" sz="2000" dirty="0">
                <a:solidFill>
                  <a:srgbClr val="0000FF"/>
                </a:solidFill>
                <a:latin typeface="黑体" pitchFamily="2" charset="-122"/>
                <a:ea typeface="黑体" pitchFamily="2" charset="-122"/>
              </a:rPr>
              <a:t>分立电路（</a:t>
            </a:r>
            <a:r>
              <a:rPr lang="en-US" altLang="zh-CN" sz="2000" dirty="0">
                <a:solidFill>
                  <a:srgbClr val="0000FF"/>
                </a:solidFill>
                <a:latin typeface="黑体" pitchFamily="2" charset="-122"/>
                <a:ea typeface="黑体" pitchFamily="2" charset="-122"/>
              </a:rPr>
              <a:t>1960</a:t>
            </a:r>
            <a:r>
              <a:rPr lang="zh-CN" altLang="en-US" sz="2000" dirty="0">
                <a:solidFill>
                  <a:srgbClr val="0000FF"/>
                </a:solidFill>
                <a:latin typeface="黑体" pitchFamily="2" charset="-122"/>
                <a:ea typeface="黑体" pitchFamily="2" charset="-122"/>
              </a:rPr>
              <a:t>，</a:t>
            </a:r>
            <a:r>
              <a:rPr lang="en-US" altLang="zh-CN" sz="2000" dirty="0">
                <a:solidFill>
                  <a:srgbClr val="0000FF"/>
                </a:solidFill>
                <a:latin typeface="黑体" pitchFamily="2" charset="-122"/>
                <a:ea typeface="黑体" pitchFamily="2" charset="-122"/>
              </a:rPr>
              <a:t>$182</a:t>
            </a:r>
            <a:r>
              <a:rPr lang="zh-CN" altLang="en-US" sz="2000" dirty="0">
                <a:solidFill>
                  <a:srgbClr val="0000FF"/>
                </a:solidFill>
                <a:latin typeface="黑体" pitchFamily="2" charset="-122"/>
                <a:ea typeface="黑体" pitchFamily="2" charset="-122"/>
              </a:rPr>
              <a:t>）</a:t>
            </a:r>
            <a:endParaRPr lang="zh-CN" altLang="en-US" sz="2000" dirty="0">
              <a:solidFill>
                <a:srgbClr val="FF0000"/>
              </a:solidFill>
              <a:latin typeface="黑体" pitchFamily="2" charset="-122"/>
              <a:ea typeface="黑体" pitchFamily="2" charset="-122"/>
            </a:endParaRPr>
          </a:p>
        </p:txBody>
      </p:sp>
      <p:pic>
        <p:nvPicPr>
          <p:cNvPr id="368651" name="Picture 11" descr="未命名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813" y="1577975"/>
            <a:ext cx="2160587" cy="2014538"/>
          </a:xfrm>
          <a:prstGeom prst="rect">
            <a:avLst/>
          </a:prstGeom>
          <a:noFill/>
          <a:extLst>
            <a:ext uri="{909E8E84-426E-40DD-AFC4-6F175D3DCCD1}">
              <a14:hiddenFill xmlns:a14="http://schemas.microsoft.com/office/drawing/2010/main">
                <a:solidFill>
                  <a:srgbClr val="FFFFFF"/>
                </a:solidFill>
              </a14:hiddenFill>
            </a:ext>
          </a:extLst>
        </p:spPr>
      </p:pic>
      <p:sp>
        <p:nvSpPr>
          <p:cNvPr id="368652" name="Rectangle 12"/>
          <p:cNvSpPr>
            <a:spLocks noChangeArrowheads="1"/>
          </p:cNvSpPr>
          <p:nvPr/>
        </p:nvSpPr>
        <p:spPr bwMode="auto">
          <a:xfrm>
            <a:off x="3563938" y="3645024"/>
            <a:ext cx="25923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20000"/>
              </a:spcBef>
              <a:buFont typeface="Wingdings" pitchFamily="2" charset="2"/>
              <a:buNone/>
            </a:pPr>
            <a:r>
              <a:rPr lang="zh-CN" altLang="en-US" sz="2000">
                <a:solidFill>
                  <a:srgbClr val="0000FF"/>
                </a:solidFill>
                <a:latin typeface="黑体" pitchFamily="2" charset="-122"/>
                <a:ea typeface="黑体" pitchFamily="2" charset="-122"/>
              </a:rPr>
              <a:t>模块元件（</a:t>
            </a:r>
            <a:r>
              <a:rPr lang="en-US" altLang="zh-CN" sz="2000">
                <a:solidFill>
                  <a:srgbClr val="0000FF"/>
                </a:solidFill>
                <a:latin typeface="黑体" pitchFamily="2" charset="-122"/>
                <a:ea typeface="黑体" pitchFamily="2" charset="-122"/>
              </a:rPr>
              <a:t>1962</a:t>
            </a:r>
            <a:r>
              <a:rPr lang="zh-CN" altLang="en-US" sz="2000">
                <a:solidFill>
                  <a:srgbClr val="0000FF"/>
                </a:solidFill>
                <a:latin typeface="黑体" pitchFamily="2" charset="-122"/>
                <a:ea typeface="黑体" pitchFamily="2" charset="-122"/>
              </a:rPr>
              <a:t>）</a:t>
            </a:r>
            <a:endParaRPr lang="zh-CN" altLang="en-US" sz="2000">
              <a:solidFill>
                <a:srgbClr val="FF0000"/>
              </a:solidFill>
              <a:latin typeface="黑体" pitchFamily="2" charset="-122"/>
              <a:ea typeface="黑体" pitchFamily="2" charset="-122"/>
            </a:endParaRPr>
          </a:p>
        </p:txBody>
      </p:sp>
      <p:pic>
        <p:nvPicPr>
          <p:cNvPr id="368653" name="Picture 13" descr="未命名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9375" y="1582738"/>
            <a:ext cx="1958975" cy="2016125"/>
          </a:xfrm>
          <a:prstGeom prst="rect">
            <a:avLst/>
          </a:prstGeom>
          <a:noFill/>
          <a:extLst>
            <a:ext uri="{909E8E84-426E-40DD-AFC4-6F175D3DCCD1}">
              <a14:hiddenFill xmlns:a14="http://schemas.microsoft.com/office/drawing/2010/main">
                <a:solidFill>
                  <a:srgbClr val="FFFFFF"/>
                </a:solidFill>
              </a14:hiddenFill>
            </a:ext>
          </a:extLst>
        </p:spPr>
      </p:pic>
      <p:sp>
        <p:nvSpPr>
          <p:cNvPr id="368654" name="Rectangle 14"/>
          <p:cNvSpPr>
            <a:spLocks noChangeArrowheads="1"/>
          </p:cNvSpPr>
          <p:nvPr/>
        </p:nvSpPr>
        <p:spPr bwMode="auto">
          <a:xfrm>
            <a:off x="6227763" y="3645024"/>
            <a:ext cx="28432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20000"/>
              </a:spcBef>
              <a:buFont typeface="Wingdings" pitchFamily="2" charset="2"/>
              <a:buNone/>
            </a:pPr>
            <a:r>
              <a:rPr lang="zh-CN" altLang="en-US" sz="2000">
                <a:solidFill>
                  <a:srgbClr val="0000FF"/>
                </a:solidFill>
                <a:latin typeface="黑体" pitchFamily="2" charset="-122"/>
                <a:ea typeface="黑体" pitchFamily="2" charset="-122"/>
              </a:rPr>
              <a:t>厚膜电路（</a:t>
            </a:r>
            <a:r>
              <a:rPr lang="en-US" altLang="zh-CN" sz="2000">
                <a:solidFill>
                  <a:srgbClr val="0000FF"/>
                </a:solidFill>
                <a:latin typeface="黑体" pitchFamily="2" charset="-122"/>
                <a:ea typeface="黑体" pitchFamily="2" charset="-122"/>
              </a:rPr>
              <a:t>1960-80</a:t>
            </a:r>
            <a:r>
              <a:rPr lang="zh-CN" altLang="en-US" sz="2000">
                <a:solidFill>
                  <a:srgbClr val="0000FF"/>
                </a:solidFill>
                <a:latin typeface="黑体" pitchFamily="2" charset="-122"/>
                <a:ea typeface="黑体" pitchFamily="2" charset="-122"/>
              </a:rPr>
              <a:t>）</a:t>
            </a:r>
            <a:endParaRPr lang="zh-CN" altLang="en-US" sz="2000">
              <a:solidFill>
                <a:srgbClr val="FF0000"/>
              </a:solidFill>
              <a:latin typeface="黑体" pitchFamily="2" charset="-122"/>
              <a:ea typeface="黑体" pitchFamily="2" charset="-122"/>
            </a:endParaRPr>
          </a:p>
        </p:txBody>
      </p:sp>
      <p:graphicFrame>
        <p:nvGraphicFramePr>
          <p:cNvPr id="368655" name="Object 15"/>
          <p:cNvGraphicFramePr>
            <a:graphicFrameLocks noChangeAspect="1"/>
          </p:cNvGraphicFramePr>
          <p:nvPr/>
        </p:nvGraphicFramePr>
        <p:xfrm>
          <a:off x="3205163" y="2420938"/>
          <a:ext cx="503237" cy="392112"/>
        </p:xfrm>
        <a:graphic>
          <a:graphicData uri="http://schemas.openxmlformats.org/presentationml/2006/ole">
            <mc:AlternateContent xmlns:mc="http://schemas.openxmlformats.org/markup-compatibility/2006">
              <mc:Choice xmlns:v="urn:schemas-microsoft-com:vml" Requires="v">
                <p:oleObj spid="_x0000_s11734" name="Visio" r:id="rId7" imgW="430554" imgH="322540" progId="Visio.Drawing.11">
                  <p:embed/>
                </p:oleObj>
              </mc:Choice>
              <mc:Fallback>
                <p:oleObj name="Visio" r:id="rId7" imgW="430554" imgH="322540" progId="Visio.Drawing.11">
                  <p:embed/>
                  <p:pic>
                    <p:nvPicPr>
                      <p:cNvPr id="368655"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5163" y="2420938"/>
                        <a:ext cx="503237"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56" name="Object 16"/>
          <p:cNvGraphicFramePr>
            <a:graphicFrameLocks noChangeAspect="1"/>
          </p:cNvGraphicFramePr>
          <p:nvPr/>
        </p:nvGraphicFramePr>
        <p:xfrm>
          <a:off x="5868988" y="2420938"/>
          <a:ext cx="503237" cy="392112"/>
        </p:xfrm>
        <a:graphic>
          <a:graphicData uri="http://schemas.openxmlformats.org/presentationml/2006/ole">
            <mc:AlternateContent xmlns:mc="http://schemas.openxmlformats.org/markup-compatibility/2006">
              <mc:Choice xmlns:v="urn:schemas-microsoft-com:vml" Requires="v">
                <p:oleObj spid="_x0000_s11735" name="Visio" r:id="rId9" imgW="430554" imgH="322540" progId="Visio.Drawing.11">
                  <p:embed/>
                </p:oleObj>
              </mc:Choice>
              <mc:Fallback>
                <p:oleObj name="Visio" r:id="rId9" imgW="430554" imgH="322540" progId="Visio.Drawing.11">
                  <p:embed/>
                  <p:pic>
                    <p:nvPicPr>
                      <p:cNvPr id="368656"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8988" y="2420938"/>
                        <a:ext cx="503237"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68657" name="Picture 17" descr="未命名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0700" y="4399681"/>
            <a:ext cx="3167063" cy="1690688"/>
          </a:xfrm>
          <a:prstGeom prst="rect">
            <a:avLst/>
          </a:prstGeom>
          <a:noFill/>
          <a:extLst>
            <a:ext uri="{909E8E84-426E-40DD-AFC4-6F175D3DCCD1}">
              <a14:hiddenFill xmlns:a14="http://schemas.microsoft.com/office/drawing/2010/main">
                <a:solidFill>
                  <a:srgbClr val="FFFFFF"/>
                </a:solidFill>
              </a14:hiddenFill>
            </a:ext>
          </a:extLst>
        </p:spPr>
      </p:pic>
      <p:sp>
        <p:nvSpPr>
          <p:cNvPr id="368658" name="Rectangle 18"/>
          <p:cNvSpPr>
            <a:spLocks noChangeArrowheads="1"/>
          </p:cNvSpPr>
          <p:nvPr/>
        </p:nvSpPr>
        <p:spPr bwMode="auto">
          <a:xfrm>
            <a:off x="3421063" y="6093544"/>
            <a:ext cx="23764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20000"/>
              </a:spcBef>
              <a:buFont typeface="Wingdings" pitchFamily="2" charset="2"/>
              <a:buNone/>
            </a:pPr>
            <a:r>
              <a:rPr lang="zh-CN" altLang="en-US" sz="2000">
                <a:solidFill>
                  <a:srgbClr val="0000FF"/>
                </a:solidFill>
                <a:latin typeface="黑体" pitchFamily="2" charset="-122"/>
                <a:ea typeface="黑体" pitchFamily="2" charset="-122"/>
              </a:rPr>
              <a:t>小型化（</a:t>
            </a:r>
            <a:r>
              <a:rPr lang="en-US" altLang="zh-CN" sz="2000">
                <a:solidFill>
                  <a:srgbClr val="0000FF"/>
                </a:solidFill>
                <a:latin typeface="黑体" pitchFamily="2" charset="-122"/>
                <a:ea typeface="黑体" pitchFamily="2" charset="-122"/>
              </a:rPr>
              <a:t>2000</a:t>
            </a:r>
            <a:r>
              <a:rPr lang="zh-CN" altLang="en-US" sz="2000">
                <a:solidFill>
                  <a:srgbClr val="0000FF"/>
                </a:solidFill>
                <a:latin typeface="黑体" pitchFamily="2" charset="-122"/>
                <a:ea typeface="黑体" pitchFamily="2" charset="-122"/>
              </a:rPr>
              <a:t>）</a:t>
            </a:r>
            <a:endParaRPr lang="zh-CN" altLang="en-US" sz="2000">
              <a:solidFill>
                <a:srgbClr val="FF0000"/>
              </a:solidFill>
              <a:latin typeface="黑体" pitchFamily="2" charset="-122"/>
              <a:ea typeface="黑体" pitchFamily="2" charset="-122"/>
            </a:endParaRPr>
          </a:p>
        </p:txBody>
      </p:sp>
      <p:sp>
        <p:nvSpPr>
          <p:cNvPr id="368660" name="Rectangle 20"/>
          <p:cNvSpPr>
            <a:spLocks noChangeArrowheads="1"/>
          </p:cNvSpPr>
          <p:nvPr/>
        </p:nvSpPr>
        <p:spPr bwMode="auto">
          <a:xfrm>
            <a:off x="250825" y="6128469"/>
            <a:ext cx="2952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20000"/>
              </a:spcBef>
              <a:buFont typeface="Wingdings" pitchFamily="2" charset="2"/>
              <a:buNone/>
            </a:pPr>
            <a:r>
              <a:rPr lang="zh-CN" altLang="en-US" sz="2000">
                <a:solidFill>
                  <a:srgbClr val="0000FF"/>
                </a:solidFill>
                <a:ea typeface="黑体" pitchFamily="2" charset="-122"/>
              </a:rPr>
              <a:t>片上系统</a:t>
            </a:r>
            <a:r>
              <a:rPr lang="en-US" altLang="zh-CN" sz="2000">
                <a:solidFill>
                  <a:srgbClr val="0000FF"/>
                </a:solidFill>
                <a:ea typeface="黑体" pitchFamily="2" charset="-122"/>
              </a:rPr>
              <a:t>SoC</a:t>
            </a:r>
            <a:r>
              <a:rPr lang="zh-CN" altLang="en-US" sz="2000">
                <a:solidFill>
                  <a:srgbClr val="0000FF"/>
                </a:solidFill>
                <a:ea typeface="黑体" pitchFamily="2" charset="-122"/>
              </a:rPr>
              <a:t>（趋势）</a:t>
            </a:r>
            <a:endParaRPr lang="zh-CN" altLang="en-US" sz="2000">
              <a:solidFill>
                <a:srgbClr val="FF0000"/>
              </a:solidFill>
              <a:ea typeface="黑体" pitchFamily="2" charset="-122"/>
            </a:endParaRPr>
          </a:p>
        </p:txBody>
      </p:sp>
      <p:graphicFrame>
        <p:nvGraphicFramePr>
          <p:cNvPr id="368661" name="Object 21"/>
          <p:cNvGraphicFramePr>
            <a:graphicFrameLocks noChangeAspect="1"/>
          </p:cNvGraphicFramePr>
          <p:nvPr>
            <p:extLst/>
          </p:nvPr>
        </p:nvGraphicFramePr>
        <p:xfrm>
          <a:off x="2987675" y="5268044"/>
          <a:ext cx="504825" cy="393700"/>
        </p:xfrm>
        <a:graphic>
          <a:graphicData uri="http://schemas.openxmlformats.org/presentationml/2006/ole">
            <mc:AlternateContent xmlns:mc="http://schemas.openxmlformats.org/markup-compatibility/2006">
              <mc:Choice xmlns:v="urn:schemas-microsoft-com:vml" Requires="v">
                <p:oleObj spid="_x0000_s11736" name="Visio" r:id="rId11" imgW="430554" imgH="322540" progId="Visio.Drawing.11">
                  <p:embed/>
                </p:oleObj>
              </mc:Choice>
              <mc:Fallback>
                <p:oleObj name="Visio" r:id="rId11" imgW="430554" imgH="322540" progId="Visio.Drawing.11">
                  <p:embed/>
                  <p:pic>
                    <p:nvPicPr>
                      <p:cNvPr id="368661"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675" y="5268044"/>
                        <a:ext cx="504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68662" name="Picture 22"/>
          <p:cNvPicPr>
            <a:picLocks noChangeAspect="1" noChangeArrowheads="1"/>
          </p:cNvPicPr>
          <p:nvPr/>
        </p:nvPicPr>
        <p:blipFill>
          <a:blip r:embed="rId13">
            <a:extLst>
              <a:ext uri="{28A0092B-C50C-407E-A947-70E740481C1C}">
                <a14:useLocalDpi xmlns:a14="http://schemas.microsoft.com/office/drawing/2010/main" val="0"/>
              </a:ext>
            </a:extLst>
          </a:blip>
          <a:srcRect l="29343" r="4878"/>
          <a:stretch>
            <a:fillRect/>
          </a:stretch>
        </p:blipFill>
        <p:spPr bwMode="auto">
          <a:xfrm>
            <a:off x="6084888" y="4364756"/>
            <a:ext cx="2808287" cy="158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63" name="Rectangle 23"/>
          <p:cNvSpPr>
            <a:spLocks noChangeArrowheads="1"/>
          </p:cNvSpPr>
          <p:nvPr/>
        </p:nvSpPr>
        <p:spPr bwMode="auto">
          <a:xfrm>
            <a:off x="6156325" y="6093544"/>
            <a:ext cx="28432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20000"/>
              </a:spcBef>
              <a:buFont typeface="Wingdings" pitchFamily="2" charset="2"/>
              <a:buNone/>
            </a:pPr>
            <a:r>
              <a:rPr lang="zh-CN" altLang="en-US" sz="2000">
                <a:solidFill>
                  <a:srgbClr val="0000FF"/>
                </a:solidFill>
                <a:latin typeface="黑体" pitchFamily="2" charset="-122"/>
                <a:ea typeface="黑体" pitchFamily="2" charset="-122"/>
              </a:rPr>
              <a:t>集成电路（</a:t>
            </a:r>
            <a:r>
              <a:rPr lang="en-US" altLang="zh-CN" sz="2000">
                <a:solidFill>
                  <a:srgbClr val="0000FF"/>
                </a:solidFill>
                <a:latin typeface="黑体" pitchFamily="2" charset="-122"/>
                <a:ea typeface="黑体" pitchFamily="2" charset="-122"/>
              </a:rPr>
              <a:t>1968-</a:t>
            </a:r>
            <a:r>
              <a:rPr lang="zh-CN" altLang="en-US" sz="2000">
                <a:solidFill>
                  <a:srgbClr val="0000FF"/>
                </a:solidFill>
                <a:latin typeface="黑体" pitchFamily="2" charset="-122"/>
                <a:ea typeface="黑体" pitchFamily="2" charset="-122"/>
              </a:rPr>
              <a:t>今）</a:t>
            </a:r>
            <a:endParaRPr lang="zh-CN" altLang="en-US" sz="2000">
              <a:solidFill>
                <a:srgbClr val="FF0000"/>
              </a:solidFill>
              <a:latin typeface="黑体" pitchFamily="2" charset="-122"/>
              <a:ea typeface="黑体" pitchFamily="2" charset="-122"/>
            </a:endParaRPr>
          </a:p>
        </p:txBody>
      </p:sp>
      <p:graphicFrame>
        <p:nvGraphicFramePr>
          <p:cNvPr id="368664" name="Object 24"/>
          <p:cNvGraphicFramePr>
            <a:graphicFrameLocks noChangeAspect="1"/>
          </p:cNvGraphicFramePr>
          <p:nvPr>
            <p:extLst/>
          </p:nvPr>
        </p:nvGraphicFramePr>
        <p:xfrm>
          <a:off x="5435600" y="5229944"/>
          <a:ext cx="504825" cy="393700"/>
        </p:xfrm>
        <a:graphic>
          <a:graphicData uri="http://schemas.openxmlformats.org/presentationml/2006/ole">
            <mc:AlternateContent xmlns:mc="http://schemas.openxmlformats.org/markup-compatibility/2006">
              <mc:Choice xmlns:v="urn:schemas-microsoft-com:vml" Requires="v">
                <p:oleObj spid="_x0000_s11737" name="Visio" r:id="rId14" imgW="430554" imgH="322540" progId="Visio.Drawing.11">
                  <p:embed/>
                </p:oleObj>
              </mc:Choice>
              <mc:Fallback>
                <p:oleObj name="Visio" r:id="rId14" imgW="430554" imgH="322540" progId="Visio.Drawing.11">
                  <p:embed/>
                  <p:pic>
                    <p:nvPicPr>
                      <p:cNvPr id="368664"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600" y="5229944"/>
                        <a:ext cx="504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65" name="AutoShape 25"/>
          <p:cNvSpPr>
            <a:spLocks noChangeArrowheads="1"/>
          </p:cNvSpPr>
          <p:nvPr/>
        </p:nvSpPr>
        <p:spPr bwMode="auto">
          <a:xfrm>
            <a:off x="7164388" y="4077419"/>
            <a:ext cx="360362" cy="431800"/>
          </a:xfrm>
          <a:prstGeom prst="downArrow">
            <a:avLst>
              <a:gd name="adj1" fmla="val 50000"/>
              <a:gd name="adj2" fmla="val 299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b="1"/>
          </a:p>
        </p:txBody>
      </p:sp>
      <p:pic>
        <p:nvPicPr>
          <p:cNvPr id="368666" name="Picture 26" descr="723267446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313" y="4437781"/>
            <a:ext cx="2303462" cy="1533525"/>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4"/>
          <p:cNvSpPr>
            <a:spLocks noChangeArrowheads="1"/>
          </p:cNvSpPr>
          <p:nvPr/>
        </p:nvSpPr>
        <p:spPr bwMode="auto">
          <a:xfrm>
            <a:off x="490279" y="980728"/>
            <a:ext cx="4081721" cy="461665"/>
          </a:xfrm>
          <a:prstGeom prst="rect">
            <a:avLst/>
          </a:prstGeom>
          <a:solidFill>
            <a:schemeClr val="tx2">
              <a:lumMod val="20000"/>
              <a:lumOff val="80000"/>
            </a:schemeClr>
          </a:solidFill>
          <a:ln>
            <a:noFill/>
          </a:ln>
          <a:extLst/>
        </p:spPr>
        <p:txBody>
          <a:bodyPr wrap="square">
            <a:spAutoFit/>
          </a:bodyPr>
          <a:lstStyle/>
          <a:p>
            <a:pPr eaLnBrk="0" hangingPunct="0">
              <a:spcBef>
                <a:spcPct val="20000"/>
              </a:spcBef>
              <a:buFont typeface="Wingdings" pitchFamily="2" charset="2"/>
              <a:buNone/>
            </a:pPr>
            <a:r>
              <a:rPr lang="zh-CN" altLang="en-US" sz="2400" dirty="0">
                <a:solidFill>
                  <a:srgbClr val="0000FF"/>
                </a:solidFill>
                <a:latin typeface="黑体" pitchFamily="2" charset="-122"/>
                <a:ea typeface="黑体" pitchFamily="2" charset="-122"/>
              </a:rPr>
              <a:t>运算放大器的发展历程</a:t>
            </a:r>
            <a:endParaRPr lang="en-US" altLang="zh-CN" sz="2400" dirty="0">
              <a:solidFill>
                <a:srgbClr val="0000FF"/>
              </a:solidFill>
            </a:endParaRPr>
          </a:p>
        </p:txBody>
      </p:sp>
      <p:sp>
        <p:nvSpPr>
          <p:cNvPr id="24" name="矩形 1"/>
          <p:cNvSpPr>
            <a:spLocks noChangeArrowheads="1"/>
          </p:cNvSpPr>
          <p:nvPr/>
        </p:nvSpPr>
        <p:spPr bwMode="auto">
          <a:xfrm>
            <a:off x="5796136"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运算放大器简介</a:t>
            </a:r>
            <a:endParaRPr lang="en-US" altLang="ko-KR" sz="28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265490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8649"/>
                                        </p:tgtEl>
                                        <p:attrNameLst>
                                          <p:attrName>style.visibility</p:attrName>
                                        </p:attrNameLst>
                                      </p:cBhvr>
                                      <p:to>
                                        <p:strVal val="visible"/>
                                      </p:to>
                                    </p:set>
                                    <p:animEffect transition="in" filter="blinds(horizontal)">
                                      <p:cBhvr>
                                        <p:cTn id="7" dur="500"/>
                                        <p:tgtEl>
                                          <p:spTgt spid="3686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68650"/>
                                        </p:tgtEl>
                                        <p:attrNameLst>
                                          <p:attrName>style.visibility</p:attrName>
                                        </p:attrNameLst>
                                      </p:cBhvr>
                                      <p:to>
                                        <p:strVal val="visible"/>
                                      </p:to>
                                    </p:set>
                                    <p:animEffect transition="in" filter="blinds(horizontal)">
                                      <p:cBhvr>
                                        <p:cTn id="10" dur="500"/>
                                        <p:tgtEl>
                                          <p:spTgt spid="36865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68655"/>
                                        </p:tgtEl>
                                        <p:attrNameLst>
                                          <p:attrName>style.visibility</p:attrName>
                                        </p:attrNameLst>
                                      </p:cBhvr>
                                      <p:to>
                                        <p:strVal val="visible"/>
                                      </p:to>
                                    </p:set>
                                    <p:animEffect transition="in" filter="blinds(horizontal)">
                                      <p:cBhvr>
                                        <p:cTn id="15" dur="500"/>
                                        <p:tgtEl>
                                          <p:spTgt spid="368655"/>
                                        </p:tgtEl>
                                      </p:cBhvr>
                                    </p:animEffect>
                                  </p:childTnLst>
                                </p:cTn>
                              </p:par>
                              <p:par>
                                <p:cTn id="16" presetID="3" presetClass="entr" presetSubtype="10" fill="hold" nodeType="withEffect">
                                  <p:stCondLst>
                                    <p:cond delay="0"/>
                                  </p:stCondLst>
                                  <p:childTnLst>
                                    <p:set>
                                      <p:cBhvr>
                                        <p:cTn id="17" dur="1" fill="hold">
                                          <p:stCondLst>
                                            <p:cond delay="0"/>
                                          </p:stCondLst>
                                        </p:cTn>
                                        <p:tgtEl>
                                          <p:spTgt spid="368651"/>
                                        </p:tgtEl>
                                        <p:attrNameLst>
                                          <p:attrName>style.visibility</p:attrName>
                                        </p:attrNameLst>
                                      </p:cBhvr>
                                      <p:to>
                                        <p:strVal val="visible"/>
                                      </p:to>
                                    </p:set>
                                    <p:animEffect transition="in" filter="blinds(horizontal)">
                                      <p:cBhvr>
                                        <p:cTn id="18" dur="500"/>
                                        <p:tgtEl>
                                          <p:spTgt spid="36865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68652"/>
                                        </p:tgtEl>
                                        <p:attrNameLst>
                                          <p:attrName>style.visibility</p:attrName>
                                        </p:attrNameLst>
                                      </p:cBhvr>
                                      <p:to>
                                        <p:strVal val="visible"/>
                                      </p:to>
                                    </p:set>
                                    <p:animEffect transition="in" filter="blinds(horizontal)">
                                      <p:cBhvr>
                                        <p:cTn id="21" dur="500"/>
                                        <p:tgtEl>
                                          <p:spTgt spid="36865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68656"/>
                                        </p:tgtEl>
                                        <p:attrNameLst>
                                          <p:attrName>style.visibility</p:attrName>
                                        </p:attrNameLst>
                                      </p:cBhvr>
                                      <p:to>
                                        <p:strVal val="visible"/>
                                      </p:to>
                                    </p:set>
                                    <p:animEffect transition="in" filter="blinds(horizontal)">
                                      <p:cBhvr>
                                        <p:cTn id="26" dur="500"/>
                                        <p:tgtEl>
                                          <p:spTgt spid="368656"/>
                                        </p:tgtEl>
                                      </p:cBhvr>
                                    </p:animEffect>
                                  </p:childTnLst>
                                </p:cTn>
                              </p:par>
                              <p:par>
                                <p:cTn id="27" presetID="3" presetClass="entr" presetSubtype="10" fill="hold" nodeType="withEffect">
                                  <p:stCondLst>
                                    <p:cond delay="0"/>
                                  </p:stCondLst>
                                  <p:childTnLst>
                                    <p:set>
                                      <p:cBhvr>
                                        <p:cTn id="28" dur="1" fill="hold">
                                          <p:stCondLst>
                                            <p:cond delay="0"/>
                                          </p:stCondLst>
                                        </p:cTn>
                                        <p:tgtEl>
                                          <p:spTgt spid="368653"/>
                                        </p:tgtEl>
                                        <p:attrNameLst>
                                          <p:attrName>style.visibility</p:attrName>
                                        </p:attrNameLst>
                                      </p:cBhvr>
                                      <p:to>
                                        <p:strVal val="visible"/>
                                      </p:to>
                                    </p:set>
                                    <p:animEffect transition="in" filter="blinds(horizontal)">
                                      <p:cBhvr>
                                        <p:cTn id="29" dur="500"/>
                                        <p:tgtEl>
                                          <p:spTgt spid="36865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68654"/>
                                        </p:tgtEl>
                                        <p:attrNameLst>
                                          <p:attrName>style.visibility</p:attrName>
                                        </p:attrNameLst>
                                      </p:cBhvr>
                                      <p:to>
                                        <p:strVal val="visible"/>
                                      </p:to>
                                    </p:set>
                                    <p:animEffect transition="in" filter="blinds(horizontal)">
                                      <p:cBhvr>
                                        <p:cTn id="32" dur="500"/>
                                        <p:tgtEl>
                                          <p:spTgt spid="36865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68665"/>
                                        </p:tgtEl>
                                        <p:attrNameLst>
                                          <p:attrName>style.visibility</p:attrName>
                                        </p:attrNameLst>
                                      </p:cBhvr>
                                      <p:to>
                                        <p:strVal val="visible"/>
                                      </p:to>
                                    </p:set>
                                    <p:animEffect transition="in" filter="blinds(horizontal)">
                                      <p:cBhvr>
                                        <p:cTn id="37" dur="500"/>
                                        <p:tgtEl>
                                          <p:spTgt spid="368665"/>
                                        </p:tgtEl>
                                      </p:cBhvr>
                                    </p:animEffect>
                                  </p:childTnLst>
                                </p:cTn>
                              </p:par>
                              <p:par>
                                <p:cTn id="38" presetID="3" presetClass="entr" presetSubtype="10" fill="hold" nodeType="withEffect">
                                  <p:stCondLst>
                                    <p:cond delay="0"/>
                                  </p:stCondLst>
                                  <p:childTnLst>
                                    <p:set>
                                      <p:cBhvr>
                                        <p:cTn id="39" dur="1" fill="hold">
                                          <p:stCondLst>
                                            <p:cond delay="0"/>
                                          </p:stCondLst>
                                        </p:cTn>
                                        <p:tgtEl>
                                          <p:spTgt spid="368662"/>
                                        </p:tgtEl>
                                        <p:attrNameLst>
                                          <p:attrName>style.visibility</p:attrName>
                                        </p:attrNameLst>
                                      </p:cBhvr>
                                      <p:to>
                                        <p:strVal val="visible"/>
                                      </p:to>
                                    </p:set>
                                    <p:animEffect transition="in" filter="blinds(horizontal)">
                                      <p:cBhvr>
                                        <p:cTn id="40" dur="500"/>
                                        <p:tgtEl>
                                          <p:spTgt spid="36866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68663"/>
                                        </p:tgtEl>
                                        <p:attrNameLst>
                                          <p:attrName>style.visibility</p:attrName>
                                        </p:attrNameLst>
                                      </p:cBhvr>
                                      <p:to>
                                        <p:strVal val="visible"/>
                                      </p:to>
                                    </p:set>
                                    <p:animEffect transition="in" filter="blinds(horizontal)">
                                      <p:cBhvr>
                                        <p:cTn id="43" dur="500"/>
                                        <p:tgtEl>
                                          <p:spTgt spid="36866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368664"/>
                                        </p:tgtEl>
                                        <p:attrNameLst>
                                          <p:attrName>style.visibility</p:attrName>
                                        </p:attrNameLst>
                                      </p:cBhvr>
                                      <p:to>
                                        <p:strVal val="visible"/>
                                      </p:to>
                                    </p:set>
                                    <p:animEffect transition="in" filter="blinds(horizontal)">
                                      <p:cBhvr>
                                        <p:cTn id="48" dur="500"/>
                                        <p:tgtEl>
                                          <p:spTgt spid="368664"/>
                                        </p:tgtEl>
                                      </p:cBhvr>
                                    </p:animEffect>
                                  </p:childTnLst>
                                </p:cTn>
                              </p:par>
                              <p:par>
                                <p:cTn id="49" presetID="3" presetClass="entr" presetSubtype="10" fill="hold" nodeType="withEffect">
                                  <p:stCondLst>
                                    <p:cond delay="0"/>
                                  </p:stCondLst>
                                  <p:childTnLst>
                                    <p:set>
                                      <p:cBhvr>
                                        <p:cTn id="50" dur="1" fill="hold">
                                          <p:stCondLst>
                                            <p:cond delay="0"/>
                                          </p:stCondLst>
                                        </p:cTn>
                                        <p:tgtEl>
                                          <p:spTgt spid="368657"/>
                                        </p:tgtEl>
                                        <p:attrNameLst>
                                          <p:attrName>style.visibility</p:attrName>
                                        </p:attrNameLst>
                                      </p:cBhvr>
                                      <p:to>
                                        <p:strVal val="visible"/>
                                      </p:to>
                                    </p:set>
                                    <p:animEffect transition="in" filter="blinds(horizontal)">
                                      <p:cBhvr>
                                        <p:cTn id="51" dur="500"/>
                                        <p:tgtEl>
                                          <p:spTgt spid="368657"/>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68658"/>
                                        </p:tgtEl>
                                        <p:attrNameLst>
                                          <p:attrName>style.visibility</p:attrName>
                                        </p:attrNameLst>
                                      </p:cBhvr>
                                      <p:to>
                                        <p:strVal val="visible"/>
                                      </p:to>
                                    </p:set>
                                    <p:animEffect transition="in" filter="blinds(horizontal)">
                                      <p:cBhvr>
                                        <p:cTn id="54" dur="500"/>
                                        <p:tgtEl>
                                          <p:spTgt spid="36865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368661"/>
                                        </p:tgtEl>
                                        <p:attrNameLst>
                                          <p:attrName>style.visibility</p:attrName>
                                        </p:attrNameLst>
                                      </p:cBhvr>
                                      <p:to>
                                        <p:strVal val="visible"/>
                                      </p:to>
                                    </p:set>
                                    <p:animEffect transition="in" filter="blinds(horizontal)">
                                      <p:cBhvr>
                                        <p:cTn id="59" dur="500"/>
                                        <p:tgtEl>
                                          <p:spTgt spid="368661"/>
                                        </p:tgtEl>
                                      </p:cBhvr>
                                    </p:animEffect>
                                  </p:childTnLst>
                                </p:cTn>
                              </p:par>
                              <p:par>
                                <p:cTn id="60" presetID="3" presetClass="entr" presetSubtype="10" fill="hold" nodeType="withEffect">
                                  <p:stCondLst>
                                    <p:cond delay="0"/>
                                  </p:stCondLst>
                                  <p:childTnLst>
                                    <p:set>
                                      <p:cBhvr>
                                        <p:cTn id="61" dur="1" fill="hold">
                                          <p:stCondLst>
                                            <p:cond delay="0"/>
                                          </p:stCondLst>
                                        </p:cTn>
                                        <p:tgtEl>
                                          <p:spTgt spid="368666"/>
                                        </p:tgtEl>
                                        <p:attrNameLst>
                                          <p:attrName>style.visibility</p:attrName>
                                        </p:attrNameLst>
                                      </p:cBhvr>
                                      <p:to>
                                        <p:strVal val="visible"/>
                                      </p:to>
                                    </p:set>
                                    <p:animEffect transition="in" filter="blinds(horizontal)">
                                      <p:cBhvr>
                                        <p:cTn id="62" dur="500"/>
                                        <p:tgtEl>
                                          <p:spTgt spid="368666"/>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368660"/>
                                        </p:tgtEl>
                                        <p:attrNameLst>
                                          <p:attrName>style.visibility</p:attrName>
                                        </p:attrNameLst>
                                      </p:cBhvr>
                                      <p:to>
                                        <p:strVal val="visible"/>
                                      </p:to>
                                    </p:set>
                                    <p:animEffect transition="in" filter="blinds(horizontal)">
                                      <p:cBhvr>
                                        <p:cTn id="65" dur="500"/>
                                        <p:tgtEl>
                                          <p:spTgt spid="368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0" grpId="0"/>
      <p:bldP spid="368652" grpId="0"/>
      <p:bldP spid="368654" grpId="0"/>
      <p:bldP spid="368658" grpId="0"/>
      <p:bldP spid="368660" grpId="0"/>
      <p:bldP spid="368663" grpId="0"/>
      <p:bldP spid="3686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fld id="{7E9C9792-C8A1-4257-9173-E1F4612A29F3}" type="slidenum">
              <a:rPr lang="en-US" altLang="zh-CN" sz="1400"/>
              <a:pPr algn="r" eaLnBrk="1" hangingPunct="1"/>
              <a:t>43</a:t>
            </a:fld>
            <a:r>
              <a:rPr lang="en-US" altLang="zh-CN" sz="1400"/>
              <a:t>/pp</a:t>
            </a:r>
          </a:p>
        </p:txBody>
      </p:sp>
      <p:sp>
        <p:nvSpPr>
          <p:cNvPr id="370716" name="Rectangle 28"/>
          <p:cNvSpPr>
            <a:spLocks noChangeArrowheads="1"/>
          </p:cNvSpPr>
          <p:nvPr/>
        </p:nvSpPr>
        <p:spPr bwMode="auto">
          <a:xfrm>
            <a:off x="323850" y="5924550"/>
            <a:ext cx="8207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20000"/>
              </a:spcBef>
              <a:buFont typeface="Wingdings" pitchFamily="2" charset="2"/>
              <a:buNone/>
            </a:pPr>
            <a:r>
              <a:rPr lang="zh-CN" altLang="en-US" sz="2400" b="1">
                <a:solidFill>
                  <a:srgbClr val="990033"/>
                </a:solidFill>
                <a:latin typeface="黑体" pitchFamily="2" charset="-122"/>
                <a:ea typeface="黑体" pitchFamily="2" charset="-122"/>
              </a:rPr>
              <a:t>运放完成两个功能：</a:t>
            </a:r>
            <a:r>
              <a:rPr lang="en-US" altLang="zh-CN" sz="2400" b="1">
                <a:solidFill>
                  <a:srgbClr val="990033"/>
                </a:solidFill>
                <a:latin typeface="黑体" pitchFamily="2" charset="-122"/>
                <a:ea typeface="黑体" pitchFamily="2" charset="-122"/>
              </a:rPr>
              <a:t>1</a:t>
            </a:r>
            <a:r>
              <a:rPr lang="zh-CN" altLang="en-US" sz="2400" b="1">
                <a:solidFill>
                  <a:srgbClr val="990033"/>
                </a:solidFill>
                <a:latin typeface="黑体" pitchFamily="2" charset="-122"/>
                <a:ea typeface="黑体" pitchFamily="2" charset="-122"/>
              </a:rPr>
              <a:t>）输入相减求差 </a:t>
            </a:r>
            <a:r>
              <a:rPr lang="en-US" altLang="zh-CN" sz="2400" b="1">
                <a:solidFill>
                  <a:srgbClr val="990033"/>
                </a:solidFill>
                <a:latin typeface="黑体" pitchFamily="2" charset="-122"/>
                <a:ea typeface="黑体" pitchFamily="2" charset="-122"/>
              </a:rPr>
              <a:t>2</a:t>
            </a:r>
            <a:r>
              <a:rPr lang="zh-CN" altLang="en-US" sz="2400" b="1">
                <a:solidFill>
                  <a:srgbClr val="990033"/>
                </a:solidFill>
                <a:latin typeface="黑体" pitchFamily="2" charset="-122"/>
                <a:ea typeface="黑体" pitchFamily="2" charset="-122"/>
              </a:rPr>
              <a:t>）对差高倍放大</a:t>
            </a:r>
          </a:p>
        </p:txBody>
      </p:sp>
      <p:graphicFrame>
        <p:nvGraphicFramePr>
          <p:cNvPr id="370719" name="Object 31"/>
          <p:cNvGraphicFramePr>
            <a:graphicFrameLocks noChangeAspect="1"/>
          </p:cNvGraphicFramePr>
          <p:nvPr>
            <p:extLst/>
          </p:nvPr>
        </p:nvGraphicFramePr>
        <p:xfrm>
          <a:off x="1331913" y="3141663"/>
          <a:ext cx="6119812" cy="2487612"/>
        </p:xfrm>
        <a:graphic>
          <a:graphicData uri="http://schemas.openxmlformats.org/presentationml/2006/ole">
            <mc:AlternateContent xmlns:mc="http://schemas.openxmlformats.org/markup-compatibility/2006">
              <mc:Choice xmlns:v="urn:schemas-microsoft-com:vml" Requires="v">
                <p:oleObj spid="_x0000_s12641" name="Visio" r:id="rId4" imgW="4988005" imgH="1931040" progId="Visio.Drawing.11">
                  <p:embed/>
                </p:oleObj>
              </mc:Choice>
              <mc:Fallback>
                <p:oleObj name="Visio" r:id="rId4" imgW="4988005" imgH="1931040" progId="Visio.Drawing.11">
                  <p:embed/>
                  <p:pic>
                    <p:nvPicPr>
                      <p:cNvPr id="370719" name="Object 31"/>
                      <p:cNvPicPr>
                        <a:picLocks noChangeAspect="1" noChangeArrowheads="1"/>
                      </p:cNvPicPr>
                      <p:nvPr/>
                    </p:nvPicPr>
                    <p:blipFill>
                      <a:blip r:embed="rId5"/>
                      <a:srcRect/>
                      <a:stretch>
                        <a:fillRect/>
                      </a:stretch>
                    </p:blipFill>
                    <p:spPr bwMode="auto">
                      <a:xfrm>
                        <a:off x="1331913" y="3141663"/>
                        <a:ext cx="6119812" cy="248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0720" name="Object 32"/>
          <p:cNvGraphicFramePr>
            <a:graphicFrameLocks noChangeAspect="1"/>
          </p:cNvGraphicFramePr>
          <p:nvPr/>
        </p:nvGraphicFramePr>
        <p:xfrm>
          <a:off x="3060700" y="1557338"/>
          <a:ext cx="2232025" cy="1208087"/>
        </p:xfrm>
        <a:graphic>
          <a:graphicData uri="http://schemas.openxmlformats.org/presentationml/2006/ole">
            <mc:AlternateContent xmlns:mc="http://schemas.openxmlformats.org/markup-compatibility/2006">
              <mc:Choice xmlns:v="urn:schemas-microsoft-com:vml" Requires="v">
                <p:oleObj spid="_x0000_s12642" name="Visio" r:id="rId6" imgW="1411676" imgH="763595" progId="Visio.Drawing.11">
                  <p:embed/>
                </p:oleObj>
              </mc:Choice>
              <mc:Fallback>
                <p:oleObj name="Visio" r:id="rId6" imgW="1411676" imgH="763595" progId="Visio.Drawing.11">
                  <p:embed/>
                  <p:pic>
                    <p:nvPicPr>
                      <p:cNvPr id="370720"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0700" y="1557338"/>
                        <a:ext cx="2232025" cy="120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0721" name="AutoShape 33"/>
          <p:cNvSpPr>
            <a:spLocks noChangeArrowheads="1"/>
          </p:cNvSpPr>
          <p:nvPr/>
        </p:nvSpPr>
        <p:spPr bwMode="auto">
          <a:xfrm>
            <a:off x="3924300" y="2852738"/>
            <a:ext cx="576263" cy="576262"/>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b="1"/>
          </a:p>
        </p:txBody>
      </p:sp>
      <p:graphicFrame>
        <p:nvGraphicFramePr>
          <p:cNvPr id="370723" name="Object 35"/>
          <p:cNvGraphicFramePr>
            <a:graphicFrameLocks noChangeAspect="1"/>
          </p:cNvGraphicFramePr>
          <p:nvPr/>
        </p:nvGraphicFramePr>
        <p:xfrm>
          <a:off x="5580063" y="1557338"/>
          <a:ext cx="1584325" cy="1235075"/>
        </p:xfrm>
        <a:graphic>
          <a:graphicData uri="http://schemas.openxmlformats.org/presentationml/2006/ole">
            <mc:AlternateContent xmlns:mc="http://schemas.openxmlformats.org/markup-compatibility/2006">
              <mc:Choice xmlns:v="urn:schemas-microsoft-com:vml" Requires="v">
                <p:oleObj spid="_x0000_s12643" name="Visio" r:id="rId8" imgW="1190149" imgH="928616" progId="Visio.Drawing.11">
                  <p:embed/>
                </p:oleObj>
              </mc:Choice>
              <mc:Fallback>
                <p:oleObj name="Visio" r:id="rId8" imgW="1190149" imgH="928616" progId="Visio.Drawing.11">
                  <p:embed/>
                  <p:pic>
                    <p:nvPicPr>
                      <p:cNvPr id="370723"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0063" y="1557338"/>
                        <a:ext cx="1584325"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4"/>
          <p:cNvSpPr>
            <a:spLocks noChangeArrowheads="1"/>
          </p:cNvSpPr>
          <p:nvPr/>
        </p:nvSpPr>
        <p:spPr bwMode="auto">
          <a:xfrm>
            <a:off x="490279" y="980728"/>
            <a:ext cx="4081721" cy="461665"/>
          </a:xfrm>
          <a:prstGeom prst="rect">
            <a:avLst/>
          </a:prstGeom>
          <a:solidFill>
            <a:schemeClr val="tx2">
              <a:lumMod val="20000"/>
              <a:lumOff val="80000"/>
            </a:schemeClr>
          </a:solidFill>
          <a:ln>
            <a:noFill/>
          </a:ln>
          <a:extLst/>
        </p:spPr>
        <p:txBody>
          <a:bodyPr wrap="square">
            <a:spAutoFit/>
          </a:bodyPr>
          <a:lstStyle/>
          <a:p>
            <a:pPr eaLnBrk="0" hangingPunct="0">
              <a:spcBef>
                <a:spcPct val="20000"/>
              </a:spcBef>
              <a:buFont typeface="Wingdings" pitchFamily="2" charset="2"/>
              <a:buNone/>
            </a:pPr>
            <a:r>
              <a:rPr lang="zh-CN" altLang="en-US" sz="2400" dirty="0">
                <a:solidFill>
                  <a:srgbClr val="0000FF"/>
                </a:solidFill>
                <a:latin typeface="黑体" pitchFamily="2" charset="-122"/>
                <a:ea typeface="黑体" pitchFamily="2" charset="-122"/>
              </a:rPr>
              <a:t>运算放大器的内部原理</a:t>
            </a:r>
            <a:endParaRPr lang="en-US" altLang="zh-CN" sz="2400" dirty="0">
              <a:solidFill>
                <a:srgbClr val="0000FF"/>
              </a:solidFill>
            </a:endParaRPr>
          </a:p>
        </p:txBody>
      </p:sp>
      <p:sp>
        <p:nvSpPr>
          <p:cNvPr id="12" name="矩形 1"/>
          <p:cNvSpPr>
            <a:spLocks noChangeArrowheads="1"/>
          </p:cNvSpPr>
          <p:nvPr/>
        </p:nvSpPr>
        <p:spPr bwMode="auto">
          <a:xfrm>
            <a:off x="5796136"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运算放大器简介</a:t>
            </a:r>
            <a:endParaRPr lang="en-US" altLang="ko-KR" sz="2800" dirty="0">
              <a:solidFill>
                <a:schemeClr val="bg1"/>
              </a:solidFill>
              <a:latin typeface="黑体" pitchFamily="49" charset="-122"/>
              <a:ea typeface="黑体" pitchFamily="49" charset="-122"/>
            </a:endParaRPr>
          </a:p>
        </p:txBody>
      </p:sp>
      <p:sp>
        <p:nvSpPr>
          <p:cNvPr id="13" name="Rectangle 28"/>
          <p:cNvSpPr>
            <a:spLocks noChangeArrowheads="1"/>
          </p:cNvSpPr>
          <p:nvPr/>
        </p:nvSpPr>
        <p:spPr bwMode="auto">
          <a:xfrm>
            <a:off x="3707904" y="4869160"/>
            <a:ext cx="358694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20000"/>
              </a:spcBef>
              <a:buFont typeface="Wingdings" pitchFamily="2" charset="2"/>
              <a:buNone/>
            </a:pPr>
            <a:r>
              <a:rPr lang="en-US" altLang="zh-CN" sz="2400" b="1" dirty="0" err="1">
                <a:solidFill>
                  <a:srgbClr val="990033"/>
                </a:solidFill>
                <a:latin typeface="Arial" pitchFamily="34" charset="0"/>
                <a:ea typeface="黑体" pitchFamily="2" charset="-122"/>
                <a:cs typeface="Arial" pitchFamily="34" charset="0"/>
              </a:rPr>
              <a:t>Uo</a:t>
            </a:r>
            <a:r>
              <a:rPr lang="en-US" altLang="zh-CN" sz="2400" b="1" dirty="0">
                <a:solidFill>
                  <a:srgbClr val="990033"/>
                </a:solidFill>
                <a:latin typeface="Arial" pitchFamily="34" charset="0"/>
                <a:ea typeface="黑体" pitchFamily="2" charset="-122"/>
                <a:cs typeface="Arial" pitchFamily="34" charset="0"/>
              </a:rPr>
              <a:t>=(</a:t>
            </a:r>
            <a:r>
              <a:rPr lang="en-US" altLang="zh-CN" sz="2400" b="1" dirty="0" err="1">
                <a:solidFill>
                  <a:srgbClr val="990033"/>
                </a:solidFill>
                <a:latin typeface="Arial" pitchFamily="34" charset="0"/>
                <a:ea typeface="黑体" pitchFamily="2" charset="-122"/>
                <a:cs typeface="Arial" pitchFamily="34" charset="0"/>
              </a:rPr>
              <a:t>U</a:t>
            </a:r>
            <a:r>
              <a:rPr lang="en-US" altLang="zh-CN" sz="2400" b="1" baseline="-25000" dirty="0" err="1">
                <a:solidFill>
                  <a:srgbClr val="990033"/>
                </a:solidFill>
                <a:latin typeface="Arial" pitchFamily="34" charset="0"/>
                <a:ea typeface="黑体" pitchFamily="2" charset="-122"/>
                <a:cs typeface="Arial" pitchFamily="34" charset="0"/>
              </a:rPr>
              <a:t>i</a:t>
            </a:r>
            <a:r>
              <a:rPr lang="en-US" altLang="zh-CN" sz="2400" baseline="-25000" dirty="0">
                <a:solidFill>
                  <a:srgbClr val="990033"/>
                </a:solidFill>
                <a:latin typeface="Arial" pitchFamily="34" charset="0"/>
                <a:ea typeface="黑体" pitchFamily="2" charset="-122"/>
                <a:cs typeface="Arial" pitchFamily="34" charset="0"/>
              </a:rPr>
              <a:t>+</a:t>
            </a:r>
            <a:r>
              <a:rPr lang="en-US" altLang="zh-CN" sz="2400" b="1" dirty="0">
                <a:solidFill>
                  <a:srgbClr val="990033"/>
                </a:solidFill>
                <a:latin typeface="Arial" pitchFamily="34" charset="0"/>
                <a:ea typeface="黑体" pitchFamily="2" charset="-122"/>
                <a:cs typeface="Arial" pitchFamily="34" charset="0"/>
              </a:rPr>
              <a:t>-</a:t>
            </a:r>
            <a:r>
              <a:rPr lang="en-US" altLang="zh-CN" sz="2400" b="1" dirty="0" err="1">
                <a:solidFill>
                  <a:srgbClr val="990033"/>
                </a:solidFill>
                <a:latin typeface="Arial" pitchFamily="34" charset="0"/>
                <a:ea typeface="黑体" pitchFamily="2" charset="-122"/>
                <a:cs typeface="Arial" pitchFamily="34" charset="0"/>
              </a:rPr>
              <a:t>U</a:t>
            </a:r>
            <a:r>
              <a:rPr lang="en-US" altLang="zh-CN" sz="2400" baseline="-25000" dirty="0" err="1">
                <a:solidFill>
                  <a:srgbClr val="990033"/>
                </a:solidFill>
                <a:latin typeface="Arial" pitchFamily="34" charset="0"/>
                <a:ea typeface="黑体" pitchFamily="2" charset="-122"/>
                <a:cs typeface="Arial" pitchFamily="34" charset="0"/>
              </a:rPr>
              <a:t>i</a:t>
            </a:r>
            <a:r>
              <a:rPr lang="en-US" altLang="zh-CN" sz="2400" baseline="-25000" dirty="0">
                <a:solidFill>
                  <a:srgbClr val="990033"/>
                </a:solidFill>
                <a:latin typeface="Arial" pitchFamily="34" charset="0"/>
                <a:ea typeface="黑体" pitchFamily="2" charset="-122"/>
                <a:cs typeface="Arial" pitchFamily="34" charset="0"/>
              </a:rPr>
              <a:t>-</a:t>
            </a:r>
            <a:r>
              <a:rPr lang="en-US" altLang="zh-CN" sz="2400" b="1" dirty="0">
                <a:solidFill>
                  <a:srgbClr val="990033"/>
                </a:solidFill>
                <a:latin typeface="Arial" pitchFamily="34" charset="0"/>
                <a:ea typeface="黑体" pitchFamily="2" charset="-122"/>
                <a:cs typeface="Arial" pitchFamily="34" charset="0"/>
              </a:rPr>
              <a:t>)</a:t>
            </a:r>
            <a:r>
              <a:rPr lang="en-US" altLang="zh-CN" sz="2400" b="1" dirty="0" err="1">
                <a:solidFill>
                  <a:srgbClr val="990033"/>
                </a:solidFill>
                <a:latin typeface="Arial" pitchFamily="34" charset="0"/>
                <a:ea typeface="黑体" pitchFamily="2" charset="-122"/>
                <a:cs typeface="Arial" pitchFamily="34" charset="0"/>
              </a:rPr>
              <a:t>xA</a:t>
            </a:r>
            <a:endParaRPr lang="zh-CN" altLang="en-US" sz="2400" b="1" dirty="0">
              <a:solidFill>
                <a:srgbClr val="990033"/>
              </a:solidFill>
              <a:latin typeface="Arial" pitchFamily="34" charset="0"/>
              <a:ea typeface="黑体" pitchFamily="2" charset="-122"/>
              <a:cs typeface="Arial" pitchFamily="34" charset="0"/>
            </a:endParaRPr>
          </a:p>
        </p:txBody>
      </p:sp>
      <p:sp>
        <p:nvSpPr>
          <p:cNvPr id="3" name="矩形 2"/>
          <p:cNvSpPr/>
          <p:nvPr/>
        </p:nvSpPr>
        <p:spPr>
          <a:xfrm>
            <a:off x="899592" y="3629055"/>
            <a:ext cx="518091" cy="400110"/>
          </a:xfrm>
          <a:prstGeom prst="rect">
            <a:avLst/>
          </a:prstGeom>
        </p:spPr>
        <p:txBody>
          <a:bodyPr wrap="none">
            <a:spAutoFit/>
          </a:bodyPr>
          <a:lstStyle/>
          <a:p>
            <a:r>
              <a:rPr lang="en-US" altLang="zh-CN" dirty="0" err="1">
                <a:solidFill>
                  <a:srgbClr val="990033"/>
                </a:solidFill>
                <a:latin typeface="Arial" pitchFamily="34" charset="0"/>
                <a:ea typeface="黑体" pitchFamily="2" charset="-122"/>
                <a:cs typeface="Arial" pitchFamily="34" charset="0"/>
              </a:rPr>
              <a:t>U</a:t>
            </a:r>
            <a:r>
              <a:rPr lang="en-US" altLang="zh-CN" baseline="-25000" dirty="0" err="1">
                <a:solidFill>
                  <a:srgbClr val="990033"/>
                </a:solidFill>
                <a:latin typeface="Arial" pitchFamily="34" charset="0"/>
                <a:ea typeface="黑体" pitchFamily="2" charset="-122"/>
                <a:cs typeface="Arial" pitchFamily="34" charset="0"/>
              </a:rPr>
              <a:t>i</a:t>
            </a:r>
            <a:r>
              <a:rPr lang="en-US" altLang="zh-CN" baseline="-25000" dirty="0">
                <a:solidFill>
                  <a:srgbClr val="990033"/>
                </a:solidFill>
                <a:latin typeface="Arial" pitchFamily="34" charset="0"/>
                <a:ea typeface="黑体" pitchFamily="2" charset="-122"/>
                <a:cs typeface="Arial" pitchFamily="34" charset="0"/>
              </a:rPr>
              <a:t>+</a:t>
            </a:r>
            <a:endParaRPr lang="zh-CN" altLang="en-US" dirty="0"/>
          </a:p>
        </p:txBody>
      </p:sp>
      <p:sp>
        <p:nvSpPr>
          <p:cNvPr id="4" name="矩形 3"/>
          <p:cNvSpPr/>
          <p:nvPr/>
        </p:nvSpPr>
        <p:spPr>
          <a:xfrm>
            <a:off x="992439" y="4926250"/>
            <a:ext cx="476412" cy="400110"/>
          </a:xfrm>
          <a:prstGeom prst="rect">
            <a:avLst/>
          </a:prstGeom>
        </p:spPr>
        <p:txBody>
          <a:bodyPr wrap="none">
            <a:spAutoFit/>
          </a:bodyPr>
          <a:lstStyle/>
          <a:p>
            <a:r>
              <a:rPr lang="en-US" altLang="zh-CN" dirty="0" err="1">
                <a:solidFill>
                  <a:srgbClr val="990033"/>
                </a:solidFill>
                <a:latin typeface="Arial" pitchFamily="34" charset="0"/>
                <a:ea typeface="黑体" pitchFamily="2" charset="-122"/>
                <a:cs typeface="Arial" pitchFamily="34" charset="0"/>
              </a:rPr>
              <a:t>U</a:t>
            </a:r>
            <a:r>
              <a:rPr lang="en-US" altLang="zh-CN" baseline="-25000" dirty="0" err="1">
                <a:solidFill>
                  <a:srgbClr val="990033"/>
                </a:solidFill>
                <a:latin typeface="Arial" pitchFamily="34" charset="0"/>
                <a:ea typeface="黑体" pitchFamily="2" charset="-122"/>
                <a:cs typeface="Arial" pitchFamily="34" charset="0"/>
              </a:rPr>
              <a:t>i</a:t>
            </a:r>
            <a:r>
              <a:rPr lang="en-US" altLang="zh-CN" baseline="-25000" dirty="0">
                <a:solidFill>
                  <a:srgbClr val="990033"/>
                </a:solidFill>
                <a:latin typeface="Arial" pitchFamily="34" charset="0"/>
                <a:ea typeface="黑体" pitchFamily="2" charset="-122"/>
                <a:cs typeface="Arial" pitchFamily="34" charset="0"/>
              </a:rPr>
              <a:t>-</a:t>
            </a:r>
            <a:endParaRPr lang="zh-CN" altLang="en-US" dirty="0"/>
          </a:p>
        </p:txBody>
      </p:sp>
      <p:sp>
        <p:nvSpPr>
          <p:cNvPr id="5" name="矩形 4"/>
          <p:cNvSpPr/>
          <p:nvPr/>
        </p:nvSpPr>
        <p:spPr>
          <a:xfrm>
            <a:off x="7302064" y="3629055"/>
            <a:ext cx="503664" cy="400110"/>
          </a:xfrm>
          <a:prstGeom prst="rect">
            <a:avLst/>
          </a:prstGeom>
        </p:spPr>
        <p:txBody>
          <a:bodyPr wrap="none">
            <a:spAutoFit/>
          </a:bodyPr>
          <a:lstStyle/>
          <a:p>
            <a:r>
              <a:rPr lang="en-US" altLang="zh-CN" dirty="0">
                <a:solidFill>
                  <a:srgbClr val="990033"/>
                </a:solidFill>
                <a:latin typeface="Arial" pitchFamily="34" charset="0"/>
                <a:ea typeface="黑体" pitchFamily="2" charset="-122"/>
                <a:cs typeface="Arial" pitchFamily="34" charset="0"/>
              </a:rPr>
              <a:t>U</a:t>
            </a:r>
            <a:r>
              <a:rPr lang="en-US" altLang="zh-CN" baseline="-25000" dirty="0">
                <a:solidFill>
                  <a:srgbClr val="990033"/>
                </a:solidFill>
                <a:latin typeface="Arial" pitchFamily="34" charset="0"/>
                <a:ea typeface="黑体" pitchFamily="2" charset="-122"/>
                <a:cs typeface="Arial" pitchFamily="34" charset="0"/>
              </a:rPr>
              <a:t>O</a:t>
            </a:r>
            <a:endParaRPr lang="zh-CN" altLang="en-US" dirty="0"/>
          </a:p>
        </p:txBody>
      </p:sp>
    </p:spTree>
    <p:extLst>
      <p:ext uri="{BB962C8B-B14F-4D97-AF65-F5344CB8AC3E}">
        <p14:creationId xmlns:p14="http://schemas.microsoft.com/office/powerpoint/2010/main" val="871934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0716"/>
                                        </p:tgtEl>
                                        <p:attrNameLst>
                                          <p:attrName>style.visibility</p:attrName>
                                        </p:attrNameLst>
                                      </p:cBhvr>
                                      <p:to>
                                        <p:strVal val="visible"/>
                                      </p:to>
                                    </p:set>
                                    <p:anim calcmode="lin" valueType="num">
                                      <p:cBhvr additive="base">
                                        <p:cTn id="7" dur="500" fill="hold"/>
                                        <p:tgtEl>
                                          <p:spTgt spid="370716"/>
                                        </p:tgtEl>
                                        <p:attrNameLst>
                                          <p:attrName>ppt_x</p:attrName>
                                        </p:attrNameLst>
                                      </p:cBhvr>
                                      <p:tavLst>
                                        <p:tav tm="0">
                                          <p:val>
                                            <p:strVal val="#ppt_x"/>
                                          </p:val>
                                        </p:tav>
                                        <p:tav tm="100000">
                                          <p:val>
                                            <p:strVal val="#ppt_x"/>
                                          </p:val>
                                        </p:tav>
                                      </p:tavLst>
                                    </p:anim>
                                    <p:anim calcmode="lin" valueType="num">
                                      <p:cBhvr additive="base">
                                        <p:cTn id="8" dur="500" fill="hold"/>
                                        <p:tgtEl>
                                          <p:spTgt spid="3707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16"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fld id="{A4D7BA69-758F-4F91-8CF5-A8B9A2D76B2A}" type="slidenum">
              <a:rPr lang="en-US" altLang="zh-CN" sz="1400"/>
              <a:pPr algn="r" eaLnBrk="1" hangingPunct="1"/>
              <a:t>44</a:t>
            </a:fld>
            <a:r>
              <a:rPr lang="en-US" altLang="zh-CN" sz="1400"/>
              <a:t>/pp</a:t>
            </a:r>
          </a:p>
        </p:txBody>
      </p:sp>
      <p:pic>
        <p:nvPicPr>
          <p:cNvPr id="3727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484313"/>
            <a:ext cx="5905500"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2742" name="Rectangle 6"/>
          <p:cNvSpPr>
            <a:spLocks noChangeArrowheads="1"/>
          </p:cNvSpPr>
          <p:nvPr/>
        </p:nvSpPr>
        <p:spPr bwMode="auto">
          <a:xfrm>
            <a:off x="1187450" y="1773238"/>
            <a:ext cx="2952750" cy="4105275"/>
          </a:xfrm>
          <a:prstGeom prst="rect">
            <a:avLst/>
          </a:prstGeom>
          <a:noFill/>
          <a:ln w="25400">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p>
        </p:txBody>
      </p:sp>
      <p:sp>
        <p:nvSpPr>
          <p:cNvPr id="372743" name="Rectangle 7"/>
          <p:cNvSpPr>
            <a:spLocks noChangeArrowheads="1"/>
          </p:cNvSpPr>
          <p:nvPr/>
        </p:nvSpPr>
        <p:spPr bwMode="auto">
          <a:xfrm>
            <a:off x="1403350" y="1916113"/>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solidFill>
                  <a:srgbClr val="FF0000"/>
                </a:solidFill>
                <a:ea typeface="黑体" pitchFamily="2" charset="-122"/>
              </a:rPr>
              <a:t>1)</a:t>
            </a:r>
            <a:r>
              <a:rPr lang="zh-CN" altLang="en-US" sz="2400">
                <a:solidFill>
                  <a:srgbClr val="FF0000"/>
                </a:solidFill>
                <a:ea typeface="黑体" pitchFamily="2" charset="-122"/>
              </a:rPr>
              <a:t>相减</a:t>
            </a:r>
          </a:p>
        </p:txBody>
      </p:sp>
      <p:sp>
        <p:nvSpPr>
          <p:cNvPr id="372744" name="Rectangle 8"/>
          <p:cNvSpPr>
            <a:spLocks noChangeArrowheads="1"/>
          </p:cNvSpPr>
          <p:nvPr/>
        </p:nvSpPr>
        <p:spPr bwMode="auto">
          <a:xfrm>
            <a:off x="4356100" y="1773238"/>
            <a:ext cx="1368425" cy="4105275"/>
          </a:xfrm>
          <a:prstGeom prst="rect">
            <a:avLst/>
          </a:prstGeom>
          <a:noFill/>
          <a:ln w="25400">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p>
        </p:txBody>
      </p:sp>
      <p:sp>
        <p:nvSpPr>
          <p:cNvPr id="372745" name="Rectangle 9"/>
          <p:cNvSpPr>
            <a:spLocks noChangeArrowheads="1"/>
          </p:cNvSpPr>
          <p:nvPr/>
        </p:nvSpPr>
        <p:spPr bwMode="auto">
          <a:xfrm>
            <a:off x="4356100" y="5419725"/>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solidFill>
                  <a:srgbClr val="FF0000"/>
                </a:solidFill>
                <a:ea typeface="黑体" pitchFamily="2" charset="-122"/>
              </a:rPr>
              <a:t>2)</a:t>
            </a:r>
            <a:r>
              <a:rPr lang="zh-CN" altLang="en-US" sz="2400">
                <a:solidFill>
                  <a:srgbClr val="FF0000"/>
                </a:solidFill>
                <a:ea typeface="黑体" pitchFamily="2" charset="-122"/>
              </a:rPr>
              <a:t>高增益</a:t>
            </a:r>
          </a:p>
        </p:txBody>
      </p:sp>
      <p:sp>
        <p:nvSpPr>
          <p:cNvPr id="372746" name="Rectangle 10"/>
          <p:cNvSpPr>
            <a:spLocks noChangeArrowheads="1"/>
          </p:cNvSpPr>
          <p:nvPr/>
        </p:nvSpPr>
        <p:spPr bwMode="auto">
          <a:xfrm>
            <a:off x="323850" y="6067425"/>
            <a:ext cx="8207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20000"/>
              </a:spcBef>
              <a:buFont typeface="Wingdings" pitchFamily="2" charset="2"/>
              <a:buNone/>
            </a:pPr>
            <a:r>
              <a:rPr lang="zh-CN" altLang="en-US" sz="2400" b="1">
                <a:solidFill>
                  <a:srgbClr val="990033"/>
                </a:solidFill>
                <a:latin typeface="黑体" pitchFamily="2" charset="-122"/>
                <a:ea typeface="黑体" pitchFamily="2" charset="-122"/>
              </a:rPr>
              <a:t>运放内部包括三个部分：</a:t>
            </a:r>
            <a:r>
              <a:rPr lang="en-US" altLang="zh-CN" sz="2400" b="1">
                <a:solidFill>
                  <a:srgbClr val="990033"/>
                </a:solidFill>
                <a:latin typeface="黑体" pitchFamily="2" charset="-122"/>
                <a:ea typeface="黑体" pitchFamily="2" charset="-122"/>
              </a:rPr>
              <a:t>1</a:t>
            </a:r>
            <a:r>
              <a:rPr lang="zh-CN" altLang="en-US" sz="2400" b="1">
                <a:solidFill>
                  <a:srgbClr val="990033"/>
                </a:solidFill>
                <a:latin typeface="黑体" pitchFamily="2" charset="-122"/>
                <a:ea typeface="黑体" pitchFamily="2" charset="-122"/>
              </a:rPr>
              <a:t>）相减 </a:t>
            </a:r>
            <a:r>
              <a:rPr lang="en-US" altLang="zh-CN" sz="2400" b="1">
                <a:solidFill>
                  <a:srgbClr val="990033"/>
                </a:solidFill>
                <a:latin typeface="黑体" pitchFamily="2" charset="-122"/>
                <a:ea typeface="黑体" pitchFamily="2" charset="-122"/>
              </a:rPr>
              <a:t>2</a:t>
            </a:r>
            <a:r>
              <a:rPr lang="zh-CN" altLang="en-US" sz="2400" b="1">
                <a:solidFill>
                  <a:srgbClr val="990033"/>
                </a:solidFill>
                <a:latin typeface="黑体" pitchFamily="2" charset="-122"/>
                <a:ea typeface="黑体" pitchFamily="2" charset="-122"/>
              </a:rPr>
              <a:t>）高增益 </a:t>
            </a:r>
            <a:r>
              <a:rPr lang="en-US" altLang="zh-CN" sz="2400" b="1">
                <a:solidFill>
                  <a:srgbClr val="990033"/>
                </a:solidFill>
                <a:latin typeface="黑体" pitchFamily="2" charset="-122"/>
                <a:ea typeface="黑体" pitchFamily="2" charset="-122"/>
              </a:rPr>
              <a:t>3</a:t>
            </a:r>
            <a:r>
              <a:rPr lang="zh-CN" altLang="en-US" sz="2400" b="1">
                <a:solidFill>
                  <a:srgbClr val="990033"/>
                </a:solidFill>
                <a:latin typeface="黑体" pitchFamily="2" charset="-122"/>
                <a:ea typeface="黑体" pitchFamily="2" charset="-122"/>
              </a:rPr>
              <a:t>）输出驱动</a:t>
            </a:r>
          </a:p>
        </p:txBody>
      </p:sp>
      <p:sp>
        <p:nvSpPr>
          <p:cNvPr id="372747" name="Rectangle 11"/>
          <p:cNvSpPr>
            <a:spLocks noChangeArrowheads="1"/>
          </p:cNvSpPr>
          <p:nvPr/>
        </p:nvSpPr>
        <p:spPr bwMode="auto">
          <a:xfrm>
            <a:off x="6011863" y="1773238"/>
            <a:ext cx="1368425" cy="4105275"/>
          </a:xfrm>
          <a:prstGeom prst="rect">
            <a:avLst/>
          </a:prstGeom>
          <a:noFill/>
          <a:ln w="25400">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p>
        </p:txBody>
      </p:sp>
      <p:sp>
        <p:nvSpPr>
          <p:cNvPr id="372748" name="Rectangle 12"/>
          <p:cNvSpPr>
            <a:spLocks noChangeArrowheads="1"/>
          </p:cNvSpPr>
          <p:nvPr/>
        </p:nvSpPr>
        <p:spPr bwMode="auto">
          <a:xfrm>
            <a:off x="6227763" y="4941888"/>
            <a:ext cx="1225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66700" indent="-266700"/>
            <a:r>
              <a:rPr lang="en-US" altLang="zh-CN" sz="2400">
                <a:solidFill>
                  <a:srgbClr val="FF0000"/>
                </a:solidFill>
                <a:ea typeface="黑体" pitchFamily="2" charset="-122"/>
              </a:rPr>
              <a:t>3)</a:t>
            </a:r>
            <a:r>
              <a:rPr lang="zh-CN" altLang="en-US" sz="2400">
                <a:solidFill>
                  <a:srgbClr val="FF0000"/>
                </a:solidFill>
                <a:ea typeface="黑体" pitchFamily="2" charset="-122"/>
              </a:rPr>
              <a:t>输出驱动</a:t>
            </a:r>
          </a:p>
        </p:txBody>
      </p:sp>
      <p:sp>
        <p:nvSpPr>
          <p:cNvPr id="14" name="矩形 4"/>
          <p:cNvSpPr>
            <a:spLocks noChangeArrowheads="1"/>
          </p:cNvSpPr>
          <p:nvPr/>
        </p:nvSpPr>
        <p:spPr bwMode="auto">
          <a:xfrm>
            <a:off x="490279" y="980728"/>
            <a:ext cx="4081721" cy="461665"/>
          </a:xfrm>
          <a:prstGeom prst="rect">
            <a:avLst/>
          </a:prstGeom>
          <a:solidFill>
            <a:schemeClr val="tx2">
              <a:lumMod val="20000"/>
              <a:lumOff val="80000"/>
            </a:schemeClr>
          </a:solidFill>
          <a:ln>
            <a:noFill/>
          </a:ln>
          <a:extLst/>
        </p:spPr>
        <p:txBody>
          <a:bodyPr wrap="square">
            <a:spAutoFit/>
          </a:bodyPr>
          <a:lstStyle/>
          <a:p>
            <a:pPr eaLnBrk="0" hangingPunct="0">
              <a:spcBef>
                <a:spcPct val="20000"/>
              </a:spcBef>
              <a:buFont typeface="Wingdings" pitchFamily="2" charset="2"/>
              <a:buNone/>
            </a:pPr>
            <a:r>
              <a:rPr lang="zh-CN" altLang="en-US" sz="2400" dirty="0">
                <a:solidFill>
                  <a:srgbClr val="0000FF"/>
                </a:solidFill>
                <a:latin typeface="黑体" pitchFamily="2" charset="-122"/>
                <a:ea typeface="黑体" pitchFamily="2" charset="-122"/>
              </a:rPr>
              <a:t>运算放大器的内部原理</a:t>
            </a:r>
            <a:endParaRPr lang="en-US" altLang="zh-CN" sz="2400" dirty="0">
              <a:solidFill>
                <a:srgbClr val="0000FF"/>
              </a:solidFill>
            </a:endParaRPr>
          </a:p>
        </p:txBody>
      </p:sp>
      <p:sp>
        <p:nvSpPr>
          <p:cNvPr id="15" name="矩形 1"/>
          <p:cNvSpPr>
            <a:spLocks noChangeArrowheads="1"/>
          </p:cNvSpPr>
          <p:nvPr/>
        </p:nvSpPr>
        <p:spPr bwMode="auto">
          <a:xfrm>
            <a:off x="5796136"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运算放大器简介</a:t>
            </a:r>
            <a:endParaRPr lang="en-US" altLang="ko-KR" sz="28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2945030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2742"/>
                                        </p:tgtEl>
                                        <p:attrNameLst>
                                          <p:attrName>style.visibility</p:attrName>
                                        </p:attrNameLst>
                                      </p:cBhvr>
                                      <p:to>
                                        <p:strVal val="visible"/>
                                      </p:to>
                                    </p:set>
                                    <p:animEffect transition="in" filter="blinds(horizontal)">
                                      <p:cBhvr>
                                        <p:cTn id="7" dur="500"/>
                                        <p:tgtEl>
                                          <p:spTgt spid="37274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2743"/>
                                        </p:tgtEl>
                                        <p:attrNameLst>
                                          <p:attrName>style.visibility</p:attrName>
                                        </p:attrNameLst>
                                      </p:cBhvr>
                                      <p:to>
                                        <p:strVal val="visible"/>
                                      </p:to>
                                    </p:set>
                                    <p:animEffect transition="in" filter="blinds(horizontal)">
                                      <p:cBhvr>
                                        <p:cTn id="10" dur="500"/>
                                        <p:tgtEl>
                                          <p:spTgt spid="3727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72744"/>
                                        </p:tgtEl>
                                        <p:attrNameLst>
                                          <p:attrName>style.visibility</p:attrName>
                                        </p:attrNameLst>
                                      </p:cBhvr>
                                      <p:to>
                                        <p:strVal val="visible"/>
                                      </p:to>
                                    </p:set>
                                    <p:animEffect transition="in" filter="blinds(horizontal)">
                                      <p:cBhvr>
                                        <p:cTn id="15" dur="500"/>
                                        <p:tgtEl>
                                          <p:spTgt spid="37274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72745"/>
                                        </p:tgtEl>
                                        <p:attrNameLst>
                                          <p:attrName>style.visibility</p:attrName>
                                        </p:attrNameLst>
                                      </p:cBhvr>
                                      <p:to>
                                        <p:strVal val="visible"/>
                                      </p:to>
                                    </p:set>
                                    <p:animEffect transition="in" filter="blinds(horizontal)">
                                      <p:cBhvr>
                                        <p:cTn id="18" dur="500"/>
                                        <p:tgtEl>
                                          <p:spTgt spid="37274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72747"/>
                                        </p:tgtEl>
                                        <p:attrNameLst>
                                          <p:attrName>style.visibility</p:attrName>
                                        </p:attrNameLst>
                                      </p:cBhvr>
                                      <p:to>
                                        <p:strVal val="visible"/>
                                      </p:to>
                                    </p:set>
                                    <p:animEffect transition="in" filter="blinds(horizontal)">
                                      <p:cBhvr>
                                        <p:cTn id="23" dur="500"/>
                                        <p:tgtEl>
                                          <p:spTgt spid="37274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72748"/>
                                        </p:tgtEl>
                                        <p:attrNameLst>
                                          <p:attrName>style.visibility</p:attrName>
                                        </p:attrNameLst>
                                      </p:cBhvr>
                                      <p:to>
                                        <p:strVal val="visible"/>
                                      </p:to>
                                    </p:set>
                                    <p:animEffect transition="in" filter="blinds(horizontal)">
                                      <p:cBhvr>
                                        <p:cTn id="26" dur="500"/>
                                        <p:tgtEl>
                                          <p:spTgt spid="37274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72746"/>
                                        </p:tgtEl>
                                        <p:attrNameLst>
                                          <p:attrName>style.visibility</p:attrName>
                                        </p:attrNameLst>
                                      </p:cBhvr>
                                      <p:to>
                                        <p:strVal val="visible"/>
                                      </p:to>
                                    </p:set>
                                    <p:anim calcmode="lin" valueType="num">
                                      <p:cBhvr additive="base">
                                        <p:cTn id="31" dur="500" fill="hold"/>
                                        <p:tgtEl>
                                          <p:spTgt spid="372746"/>
                                        </p:tgtEl>
                                        <p:attrNameLst>
                                          <p:attrName>ppt_x</p:attrName>
                                        </p:attrNameLst>
                                      </p:cBhvr>
                                      <p:tavLst>
                                        <p:tav tm="0">
                                          <p:val>
                                            <p:strVal val="#ppt_x"/>
                                          </p:val>
                                        </p:tav>
                                        <p:tav tm="100000">
                                          <p:val>
                                            <p:strVal val="#ppt_x"/>
                                          </p:val>
                                        </p:tav>
                                      </p:tavLst>
                                    </p:anim>
                                    <p:anim calcmode="lin" valueType="num">
                                      <p:cBhvr additive="base">
                                        <p:cTn id="32" dur="500" fill="hold"/>
                                        <p:tgtEl>
                                          <p:spTgt spid="3727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2" grpId="0" animBg="1"/>
      <p:bldP spid="372743" grpId="0"/>
      <p:bldP spid="372744" grpId="0" animBg="1"/>
      <p:bldP spid="372745" grpId="0"/>
      <p:bldP spid="372746" grpId="0"/>
      <p:bldP spid="372747" grpId="0" animBg="1"/>
      <p:bldP spid="37274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482391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运算放大器</a:t>
            </a:r>
          </a:p>
        </p:txBody>
      </p:sp>
      <p:sp>
        <p:nvSpPr>
          <p:cNvPr id="5126" name="Rectangle 35"/>
          <p:cNvSpPr>
            <a:spLocks noChangeArrowheads="1"/>
          </p:cNvSpPr>
          <p:nvPr/>
        </p:nvSpPr>
        <p:spPr bwMode="auto">
          <a:xfrm>
            <a:off x="2233438" y="3052192"/>
            <a:ext cx="514687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运放的非理想参数</a:t>
            </a:r>
          </a:p>
        </p:txBody>
      </p:sp>
      <p:cxnSp>
        <p:nvCxnSpPr>
          <p:cNvPr id="4" name="直接连接符 3"/>
          <p:cNvCxnSpPr/>
          <p:nvPr/>
        </p:nvCxnSpPr>
        <p:spPr>
          <a:xfrm>
            <a:off x="1835696" y="1878360"/>
            <a:ext cx="9612" cy="391013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33569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33439" y="2192288"/>
            <a:ext cx="514687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运算放大器的原理</a:t>
            </a:r>
          </a:p>
        </p:txBody>
      </p:sp>
      <p:cxnSp>
        <p:nvCxnSpPr>
          <p:cNvPr id="19" name="直接连接符 18"/>
          <p:cNvCxnSpPr/>
          <p:nvPr/>
        </p:nvCxnSpPr>
        <p:spPr>
          <a:xfrm>
            <a:off x="1870001" y="249708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23212" y="3052192"/>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35"/>
          <p:cNvSpPr>
            <a:spLocks noChangeArrowheads="1"/>
          </p:cNvSpPr>
          <p:nvPr/>
        </p:nvSpPr>
        <p:spPr bwMode="auto">
          <a:xfrm>
            <a:off x="2233437" y="3861048"/>
            <a:ext cx="5146875"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与精度有关的参数</a:t>
            </a:r>
          </a:p>
        </p:txBody>
      </p:sp>
      <p:cxnSp>
        <p:nvCxnSpPr>
          <p:cNvPr id="22" name="直接连接符 21"/>
          <p:cNvCxnSpPr/>
          <p:nvPr/>
        </p:nvCxnSpPr>
        <p:spPr>
          <a:xfrm>
            <a:off x="1835695" y="416584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Rectangle 35"/>
          <p:cNvSpPr>
            <a:spLocks noChangeArrowheads="1"/>
          </p:cNvSpPr>
          <p:nvPr/>
        </p:nvSpPr>
        <p:spPr bwMode="auto">
          <a:xfrm>
            <a:off x="2243758" y="4653136"/>
            <a:ext cx="513655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与速度有关的参数</a:t>
            </a:r>
          </a:p>
        </p:txBody>
      </p:sp>
      <p:cxnSp>
        <p:nvCxnSpPr>
          <p:cNvPr id="24" name="直接连接符 23"/>
          <p:cNvCxnSpPr/>
          <p:nvPr/>
        </p:nvCxnSpPr>
        <p:spPr>
          <a:xfrm>
            <a:off x="1846016" y="4957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Rectangle 35"/>
          <p:cNvSpPr>
            <a:spLocks noChangeArrowheads="1"/>
          </p:cNvSpPr>
          <p:nvPr/>
        </p:nvSpPr>
        <p:spPr bwMode="auto">
          <a:xfrm>
            <a:off x="2233438" y="5483696"/>
            <a:ext cx="514687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与电源有关的参数</a:t>
            </a:r>
          </a:p>
        </p:txBody>
      </p:sp>
      <p:cxnSp>
        <p:nvCxnSpPr>
          <p:cNvPr id="15" name="直接连接符 14"/>
          <p:cNvCxnSpPr/>
          <p:nvPr/>
        </p:nvCxnSpPr>
        <p:spPr>
          <a:xfrm>
            <a:off x="1835696" y="578849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216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fld id="{7E9C9792-C8A1-4257-9173-E1F4612A29F3}" type="slidenum">
              <a:rPr lang="en-US" altLang="zh-CN" sz="1400"/>
              <a:pPr algn="r" eaLnBrk="1" hangingPunct="1"/>
              <a:t>46</a:t>
            </a:fld>
            <a:r>
              <a:rPr lang="en-US" altLang="zh-CN" sz="1400"/>
              <a:t>/pp</a:t>
            </a:r>
          </a:p>
        </p:txBody>
      </p:sp>
      <p:graphicFrame>
        <p:nvGraphicFramePr>
          <p:cNvPr id="370719" name="Object 31"/>
          <p:cNvGraphicFramePr>
            <a:graphicFrameLocks noChangeAspect="1"/>
          </p:cNvGraphicFramePr>
          <p:nvPr>
            <p:extLst/>
          </p:nvPr>
        </p:nvGraphicFramePr>
        <p:xfrm>
          <a:off x="1331913" y="1661468"/>
          <a:ext cx="6119812" cy="2487612"/>
        </p:xfrm>
        <a:graphic>
          <a:graphicData uri="http://schemas.openxmlformats.org/presentationml/2006/ole">
            <mc:AlternateContent xmlns:mc="http://schemas.openxmlformats.org/markup-compatibility/2006">
              <mc:Choice xmlns:v="urn:schemas-microsoft-com:vml" Requires="v">
                <p:oleObj spid="_x0000_s13431" name="Visio" r:id="rId4" imgW="4988005" imgH="1931040" progId="Visio.Drawing.11">
                  <p:embed/>
                </p:oleObj>
              </mc:Choice>
              <mc:Fallback>
                <p:oleObj name="Visio" r:id="rId4" imgW="4988005" imgH="1931040" progId="Visio.Drawing.11">
                  <p:embed/>
                  <p:pic>
                    <p:nvPicPr>
                      <p:cNvPr id="370719" name="Object 31"/>
                      <p:cNvPicPr>
                        <a:picLocks noChangeAspect="1" noChangeArrowheads="1"/>
                      </p:cNvPicPr>
                      <p:nvPr/>
                    </p:nvPicPr>
                    <p:blipFill>
                      <a:blip r:embed="rId5"/>
                      <a:srcRect/>
                      <a:stretch>
                        <a:fillRect/>
                      </a:stretch>
                    </p:blipFill>
                    <p:spPr bwMode="auto">
                      <a:xfrm>
                        <a:off x="1331913" y="1661468"/>
                        <a:ext cx="6119812" cy="248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4"/>
          <p:cNvSpPr>
            <a:spLocks noChangeArrowheads="1"/>
          </p:cNvSpPr>
          <p:nvPr/>
        </p:nvSpPr>
        <p:spPr bwMode="auto">
          <a:xfrm>
            <a:off x="490279" y="980728"/>
            <a:ext cx="4081721" cy="461665"/>
          </a:xfrm>
          <a:prstGeom prst="rect">
            <a:avLst/>
          </a:prstGeom>
          <a:solidFill>
            <a:schemeClr val="tx2">
              <a:lumMod val="20000"/>
              <a:lumOff val="80000"/>
            </a:schemeClr>
          </a:solidFill>
          <a:ln>
            <a:noFill/>
          </a:ln>
          <a:extLst/>
        </p:spPr>
        <p:txBody>
          <a:bodyPr wrap="square">
            <a:spAutoFit/>
          </a:bodyPr>
          <a:lstStyle/>
          <a:p>
            <a:pPr eaLnBrk="0" hangingPunct="0">
              <a:spcBef>
                <a:spcPct val="20000"/>
              </a:spcBef>
              <a:buFont typeface="Wingdings" pitchFamily="2" charset="2"/>
              <a:buNone/>
            </a:pPr>
            <a:r>
              <a:rPr lang="zh-CN" altLang="en-US" sz="2400" dirty="0">
                <a:solidFill>
                  <a:srgbClr val="0000FF"/>
                </a:solidFill>
                <a:latin typeface="黑体" pitchFamily="2" charset="-122"/>
                <a:ea typeface="黑体" pitchFamily="2" charset="-122"/>
              </a:rPr>
              <a:t>运放非理想特性的来源</a:t>
            </a:r>
            <a:endParaRPr lang="en-US" altLang="zh-CN" sz="2400" dirty="0">
              <a:solidFill>
                <a:srgbClr val="0000FF"/>
              </a:solidFill>
            </a:endParaRPr>
          </a:p>
        </p:txBody>
      </p:sp>
      <p:sp>
        <p:nvSpPr>
          <p:cNvPr id="12" name="矩形 1"/>
          <p:cNvSpPr>
            <a:spLocks noChangeArrowheads="1"/>
          </p:cNvSpPr>
          <p:nvPr/>
        </p:nvSpPr>
        <p:spPr bwMode="auto">
          <a:xfrm>
            <a:off x="5796136"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运放的非理想参数</a:t>
            </a:r>
          </a:p>
        </p:txBody>
      </p:sp>
      <p:sp>
        <p:nvSpPr>
          <p:cNvPr id="3" name="矩形 2"/>
          <p:cNvSpPr/>
          <p:nvPr/>
        </p:nvSpPr>
        <p:spPr>
          <a:xfrm>
            <a:off x="899592" y="2148860"/>
            <a:ext cx="518091" cy="400110"/>
          </a:xfrm>
          <a:prstGeom prst="rect">
            <a:avLst/>
          </a:prstGeom>
        </p:spPr>
        <p:txBody>
          <a:bodyPr wrap="none">
            <a:spAutoFit/>
          </a:bodyPr>
          <a:lstStyle/>
          <a:p>
            <a:r>
              <a:rPr lang="en-US" altLang="zh-CN" dirty="0" err="1">
                <a:solidFill>
                  <a:srgbClr val="990033"/>
                </a:solidFill>
                <a:latin typeface="Arial" pitchFamily="34" charset="0"/>
                <a:ea typeface="黑体" pitchFamily="2" charset="-122"/>
                <a:cs typeface="Arial" pitchFamily="34" charset="0"/>
              </a:rPr>
              <a:t>U</a:t>
            </a:r>
            <a:r>
              <a:rPr lang="en-US" altLang="zh-CN" baseline="-25000" dirty="0" err="1">
                <a:solidFill>
                  <a:srgbClr val="990033"/>
                </a:solidFill>
                <a:latin typeface="Arial" pitchFamily="34" charset="0"/>
                <a:ea typeface="黑体" pitchFamily="2" charset="-122"/>
                <a:cs typeface="Arial" pitchFamily="34" charset="0"/>
              </a:rPr>
              <a:t>i</a:t>
            </a:r>
            <a:r>
              <a:rPr lang="en-US" altLang="zh-CN" baseline="-25000" dirty="0">
                <a:solidFill>
                  <a:srgbClr val="990033"/>
                </a:solidFill>
                <a:latin typeface="Arial" pitchFamily="34" charset="0"/>
                <a:ea typeface="黑体" pitchFamily="2" charset="-122"/>
                <a:cs typeface="Arial" pitchFamily="34" charset="0"/>
              </a:rPr>
              <a:t>+</a:t>
            </a:r>
            <a:endParaRPr lang="zh-CN" altLang="en-US" dirty="0"/>
          </a:p>
        </p:txBody>
      </p:sp>
      <p:sp>
        <p:nvSpPr>
          <p:cNvPr id="4" name="矩形 3"/>
          <p:cNvSpPr/>
          <p:nvPr/>
        </p:nvSpPr>
        <p:spPr>
          <a:xfrm>
            <a:off x="992439" y="3446055"/>
            <a:ext cx="476412" cy="400110"/>
          </a:xfrm>
          <a:prstGeom prst="rect">
            <a:avLst/>
          </a:prstGeom>
        </p:spPr>
        <p:txBody>
          <a:bodyPr wrap="none">
            <a:spAutoFit/>
          </a:bodyPr>
          <a:lstStyle/>
          <a:p>
            <a:r>
              <a:rPr lang="en-US" altLang="zh-CN" dirty="0" err="1">
                <a:solidFill>
                  <a:srgbClr val="990033"/>
                </a:solidFill>
                <a:latin typeface="Arial" pitchFamily="34" charset="0"/>
                <a:ea typeface="黑体" pitchFamily="2" charset="-122"/>
                <a:cs typeface="Arial" pitchFamily="34" charset="0"/>
              </a:rPr>
              <a:t>U</a:t>
            </a:r>
            <a:r>
              <a:rPr lang="en-US" altLang="zh-CN" baseline="-25000" dirty="0" err="1">
                <a:solidFill>
                  <a:srgbClr val="990033"/>
                </a:solidFill>
                <a:latin typeface="Arial" pitchFamily="34" charset="0"/>
                <a:ea typeface="黑体" pitchFamily="2" charset="-122"/>
                <a:cs typeface="Arial" pitchFamily="34" charset="0"/>
              </a:rPr>
              <a:t>i</a:t>
            </a:r>
            <a:r>
              <a:rPr lang="en-US" altLang="zh-CN" baseline="-25000" dirty="0">
                <a:solidFill>
                  <a:srgbClr val="990033"/>
                </a:solidFill>
                <a:latin typeface="Arial" pitchFamily="34" charset="0"/>
                <a:ea typeface="黑体" pitchFamily="2" charset="-122"/>
                <a:cs typeface="Arial" pitchFamily="34" charset="0"/>
              </a:rPr>
              <a:t>-</a:t>
            </a:r>
            <a:endParaRPr lang="zh-CN" altLang="en-US" dirty="0"/>
          </a:p>
        </p:txBody>
      </p:sp>
      <p:sp>
        <p:nvSpPr>
          <p:cNvPr id="5" name="矩形 4"/>
          <p:cNvSpPr/>
          <p:nvPr/>
        </p:nvSpPr>
        <p:spPr>
          <a:xfrm>
            <a:off x="7302064" y="2148860"/>
            <a:ext cx="503664" cy="400110"/>
          </a:xfrm>
          <a:prstGeom prst="rect">
            <a:avLst/>
          </a:prstGeom>
        </p:spPr>
        <p:txBody>
          <a:bodyPr wrap="none">
            <a:spAutoFit/>
          </a:bodyPr>
          <a:lstStyle/>
          <a:p>
            <a:r>
              <a:rPr lang="en-US" altLang="zh-CN" dirty="0">
                <a:solidFill>
                  <a:srgbClr val="990033"/>
                </a:solidFill>
                <a:latin typeface="Arial" pitchFamily="34" charset="0"/>
                <a:ea typeface="黑体" pitchFamily="2" charset="-122"/>
                <a:cs typeface="Arial" pitchFamily="34" charset="0"/>
              </a:rPr>
              <a:t>U</a:t>
            </a:r>
            <a:r>
              <a:rPr lang="en-US" altLang="zh-CN" baseline="-25000" dirty="0">
                <a:solidFill>
                  <a:srgbClr val="990033"/>
                </a:solidFill>
                <a:latin typeface="Arial" pitchFamily="34" charset="0"/>
                <a:ea typeface="黑体" pitchFamily="2" charset="-122"/>
                <a:cs typeface="Arial" pitchFamily="34" charset="0"/>
              </a:rPr>
              <a:t>O</a:t>
            </a:r>
            <a:endParaRPr lang="zh-CN" altLang="en-US" dirty="0"/>
          </a:p>
        </p:txBody>
      </p:sp>
      <p:sp>
        <p:nvSpPr>
          <p:cNvPr id="2" name="矩形标注 1"/>
          <p:cNvSpPr/>
          <p:nvPr/>
        </p:nvSpPr>
        <p:spPr>
          <a:xfrm>
            <a:off x="539552" y="4437112"/>
            <a:ext cx="3367346" cy="1872208"/>
          </a:xfrm>
          <a:prstGeom prst="wedgeRectCallout">
            <a:avLst>
              <a:gd name="adj1" fmla="val 10949"/>
              <a:gd name="adj2" fmla="val -11771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标注 14"/>
          <p:cNvSpPr/>
          <p:nvPr/>
        </p:nvSpPr>
        <p:spPr>
          <a:xfrm>
            <a:off x="4427984" y="4437112"/>
            <a:ext cx="3672408" cy="1872208"/>
          </a:xfrm>
          <a:prstGeom prst="wedgeRectCallout">
            <a:avLst>
              <a:gd name="adj1" fmla="val -2974"/>
              <a:gd name="adj2" fmla="val -114657"/>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3"/>
          <p:cNvSpPr>
            <a:spLocks noChangeArrowheads="1"/>
          </p:cNvSpPr>
          <p:nvPr/>
        </p:nvSpPr>
        <p:spPr bwMode="auto">
          <a:xfrm>
            <a:off x="827584" y="4509120"/>
            <a:ext cx="2880320" cy="1765039"/>
          </a:xfrm>
          <a:prstGeom prst="rect">
            <a:avLst/>
          </a:prstGeom>
          <a:noFill/>
          <a:ln>
            <a:noFill/>
          </a:ln>
        </p:spPr>
        <p:txBody>
          <a:bodyPr wrap="square">
            <a:noAutofit/>
          </a:bodyPr>
          <a:lstStyle/>
          <a:p>
            <a:pPr marL="285750" indent="-285750" algn="l" eaLnBrk="0" hangingPunct="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输入阻抗并非无穷大</a:t>
            </a:r>
            <a:endParaRPr lang="en-US" altLang="zh-CN" sz="1600" dirty="0">
              <a:solidFill>
                <a:srgbClr val="0000FF"/>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减法环节有静态误差</a:t>
            </a:r>
            <a:endParaRPr lang="en-US" altLang="zh-CN" sz="1600" dirty="0">
              <a:solidFill>
                <a:srgbClr val="0000FF"/>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对共模信号并未完全抑制</a:t>
            </a:r>
            <a:endParaRPr lang="en-US" altLang="zh-CN" sz="1600" dirty="0">
              <a:solidFill>
                <a:srgbClr val="0000FF"/>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各种误差还会随温度漂移</a:t>
            </a:r>
            <a:endParaRPr lang="en-US" altLang="zh-CN" sz="1600" dirty="0">
              <a:solidFill>
                <a:srgbClr val="0000FF"/>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有电压、电流噪声</a:t>
            </a:r>
            <a:endParaRPr lang="en-US" altLang="zh-CN" sz="1600" dirty="0">
              <a:solidFill>
                <a:srgbClr val="0000FF"/>
              </a:solidFill>
              <a:latin typeface="黑体" pitchFamily="49" charset="-122"/>
              <a:ea typeface="黑体" pitchFamily="49" charset="-122"/>
            </a:endParaRPr>
          </a:p>
          <a:p>
            <a:pPr algn="l" eaLnBrk="0" hangingPunct="0">
              <a:spcBef>
                <a:spcPct val="20000"/>
              </a:spcBef>
            </a:pPr>
            <a:r>
              <a:rPr lang="en-US" altLang="zh-CN" sz="1600" dirty="0">
                <a:solidFill>
                  <a:srgbClr val="0000FF"/>
                </a:solidFill>
                <a:latin typeface="黑体" pitchFamily="49" charset="-122"/>
                <a:ea typeface="黑体" pitchFamily="49" charset="-122"/>
              </a:rPr>
              <a:t>   ……</a:t>
            </a:r>
          </a:p>
        </p:txBody>
      </p:sp>
      <p:sp>
        <p:nvSpPr>
          <p:cNvPr id="17" name="Rectangle 3"/>
          <p:cNvSpPr>
            <a:spLocks noChangeArrowheads="1"/>
          </p:cNvSpPr>
          <p:nvPr/>
        </p:nvSpPr>
        <p:spPr bwMode="auto">
          <a:xfrm>
            <a:off x="4716016" y="4496779"/>
            <a:ext cx="3096344" cy="1765039"/>
          </a:xfrm>
          <a:prstGeom prst="rect">
            <a:avLst/>
          </a:prstGeom>
          <a:noFill/>
          <a:ln>
            <a:noFill/>
          </a:ln>
        </p:spPr>
        <p:txBody>
          <a:bodyPr wrap="square">
            <a:noAutofit/>
          </a:bodyPr>
          <a:lstStyle/>
          <a:p>
            <a:pPr marL="285750" indent="-285750" algn="l" eaLnBrk="0" hangingPunct="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放大增益有限，并非无穷大</a:t>
            </a:r>
            <a:endParaRPr lang="en-US" altLang="zh-CN" sz="1600" dirty="0">
              <a:solidFill>
                <a:srgbClr val="0000FF"/>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放大器带宽有限</a:t>
            </a:r>
            <a:endParaRPr lang="en-US" altLang="zh-CN" sz="1600" dirty="0">
              <a:solidFill>
                <a:srgbClr val="0000FF"/>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输出沿的最大摆动速率受限</a:t>
            </a:r>
          </a:p>
          <a:p>
            <a:pPr marL="285750" indent="-285750" algn="l" eaLnBrk="0" hangingPunct="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输出幅度受限于电源</a:t>
            </a:r>
            <a:endParaRPr lang="en-US" altLang="zh-CN" sz="1600" dirty="0">
              <a:solidFill>
                <a:srgbClr val="0000FF"/>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600" dirty="0">
                <a:solidFill>
                  <a:srgbClr val="0000FF"/>
                </a:solidFill>
                <a:latin typeface="黑体" pitchFamily="49" charset="-122"/>
                <a:ea typeface="黑体" pitchFamily="49" charset="-122"/>
              </a:rPr>
              <a:t>输出残留有电源纹波的影响</a:t>
            </a:r>
            <a:endParaRPr lang="en-US" altLang="zh-CN" sz="1600" dirty="0">
              <a:solidFill>
                <a:srgbClr val="0000FF"/>
              </a:solidFill>
              <a:latin typeface="黑体" pitchFamily="49" charset="-122"/>
              <a:ea typeface="黑体" pitchFamily="49" charset="-122"/>
            </a:endParaRPr>
          </a:p>
          <a:p>
            <a:pPr algn="l" eaLnBrk="0" hangingPunct="0">
              <a:spcBef>
                <a:spcPct val="20000"/>
              </a:spcBef>
            </a:pPr>
            <a:r>
              <a:rPr lang="en-US" altLang="zh-CN" sz="1600" dirty="0">
                <a:solidFill>
                  <a:srgbClr val="0000FF"/>
                </a:solidFill>
                <a:latin typeface="黑体" pitchFamily="49" charset="-122"/>
                <a:ea typeface="黑体" pitchFamily="49" charset="-122"/>
              </a:rPr>
              <a:t>   ……</a:t>
            </a:r>
          </a:p>
          <a:p>
            <a:pPr algn="l" eaLnBrk="0" hangingPunct="0">
              <a:spcBef>
                <a:spcPct val="20000"/>
              </a:spcBef>
            </a:pPr>
            <a:endParaRPr lang="en-US" altLang="zh-CN" sz="16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297542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a:spLocks noChangeArrowheads="1"/>
          </p:cNvSpPr>
          <p:nvPr/>
        </p:nvSpPr>
        <p:spPr bwMode="auto">
          <a:xfrm>
            <a:off x="565492" y="1095127"/>
            <a:ext cx="3358435" cy="461665"/>
          </a:xfrm>
          <a:prstGeom prst="rect">
            <a:avLst/>
          </a:prstGeom>
          <a:solidFill>
            <a:schemeClr val="tx2">
              <a:lumMod val="20000"/>
              <a:lumOff val="80000"/>
            </a:schemeClr>
          </a:solidFill>
          <a:ln>
            <a:noFill/>
          </a:ln>
          <a:extLst/>
        </p:spPr>
        <p:txBody>
          <a:bodyPr wrap="square">
            <a:spAutoFit/>
          </a:bodyPr>
          <a:lstStyle/>
          <a:p>
            <a:pPr algn="l"/>
            <a:r>
              <a:rPr lang="zh-CN" altLang="en-US" sz="2400" dirty="0">
                <a:solidFill>
                  <a:srgbClr val="0000FF"/>
                </a:solidFill>
                <a:latin typeface="黑体" pitchFamily="49" charset="-122"/>
                <a:ea typeface="黑体" pitchFamily="49" charset="-122"/>
              </a:rPr>
              <a:t>运放的主要参数</a:t>
            </a:r>
          </a:p>
        </p:txBody>
      </p:sp>
      <p:graphicFrame>
        <p:nvGraphicFramePr>
          <p:cNvPr id="5" name="表格 4"/>
          <p:cNvGraphicFramePr>
            <a:graphicFrameLocks noGrp="1"/>
          </p:cNvGraphicFramePr>
          <p:nvPr>
            <p:extLst/>
          </p:nvPr>
        </p:nvGraphicFramePr>
        <p:xfrm>
          <a:off x="539554" y="1722968"/>
          <a:ext cx="8424934" cy="4333240"/>
        </p:xfrm>
        <a:graphic>
          <a:graphicData uri="http://schemas.openxmlformats.org/drawingml/2006/table">
            <a:tbl>
              <a:tblPr firstRow="1" bandRow="1">
                <a:tableStyleId>{5C22544A-7EE6-4342-B048-85BDC9FD1C3A}</a:tableStyleId>
              </a:tblPr>
              <a:tblGrid>
                <a:gridCol w="1440158">
                  <a:extLst>
                    <a:ext uri="{9D8B030D-6E8A-4147-A177-3AD203B41FA5}">
                      <a16:colId xmlns:a16="http://schemas.microsoft.com/office/drawing/2014/main" val="20000"/>
                    </a:ext>
                  </a:extLst>
                </a:gridCol>
                <a:gridCol w="857551">
                  <a:extLst>
                    <a:ext uri="{9D8B030D-6E8A-4147-A177-3AD203B41FA5}">
                      <a16:colId xmlns:a16="http://schemas.microsoft.com/office/drawing/2014/main" val="20001"/>
                    </a:ext>
                  </a:extLst>
                </a:gridCol>
                <a:gridCol w="974786">
                  <a:extLst>
                    <a:ext uri="{9D8B030D-6E8A-4147-A177-3AD203B41FA5}">
                      <a16:colId xmlns:a16="http://schemas.microsoft.com/office/drawing/2014/main" val="20002"/>
                    </a:ext>
                  </a:extLst>
                </a:gridCol>
                <a:gridCol w="2416135">
                  <a:extLst>
                    <a:ext uri="{9D8B030D-6E8A-4147-A177-3AD203B41FA5}">
                      <a16:colId xmlns:a16="http://schemas.microsoft.com/office/drawing/2014/main" val="20003"/>
                    </a:ext>
                  </a:extLst>
                </a:gridCol>
                <a:gridCol w="2736304">
                  <a:extLst>
                    <a:ext uri="{9D8B030D-6E8A-4147-A177-3AD203B41FA5}">
                      <a16:colId xmlns:a16="http://schemas.microsoft.com/office/drawing/2014/main" val="20004"/>
                    </a:ext>
                  </a:extLst>
                </a:gridCol>
              </a:tblGrid>
              <a:tr h="370840">
                <a:tc>
                  <a:txBody>
                    <a:bodyPr/>
                    <a:lstStyle/>
                    <a:p>
                      <a:pPr algn="ctr"/>
                      <a:r>
                        <a:rPr lang="zh-CN" altLang="en-US" b="1" dirty="0">
                          <a:latin typeface="黑体" pitchFamily="49" charset="-122"/>
                          <a:ea typeface="黑体" pitchFamily="49" charset="-122"/>
                        </a:rPr>
                        <a:t>参数</a:t>
                      </a:r>
                    </a:p>
                  </a:txBody>
                  <a:tcPr/>
                </a:tc>
                <a:tc>
                  <a:txBody>
                    <a:bodyPr/>
                    <a:lstStyle/>
                    <a:p>
                      <a:pPr algn="ctr"/>
                      <a:r>
                        <a:rPr lang="zh-CN" altLang="en-US" b="1" dirty="0">
                          <a:latin typeface="黑体" pitchFamily="49" charset="-122"/>
                          <a:ea typeface="黑体" pitchFamily="49" charset="-122"/>
                        </a:rPr>
                        <a:t>符号</a:t>
                      </a:r>
                    </a:p>
                  </a:txBody>
                  <a:tcPr/>
                </a:tc>
                <a:tc>
                  <a:txBody>
                    <a:bodyPr/>
                    <a:lstStyle/>
                    <a:p>
                      <a:pPr algn="ctr"/>
                      <a:r>
                        <a:rPr lang="zh-CN" altLang="en-US" b="1" dirty="0">
                          <a:latin typeface="黑体" pitchFamily="49" charset="-122"/>
                          <a:ea typeface="黑体" pitchFamily="49" charset="-122"/>
                        </a:rPr>
                        <a:t>单位</a:t>
                      </a:r>
                    </a:p>
                  </a:txBody>
                  <a:tcPr/>
                </a:tc>
                <a:tc>
                  <a:txBody>
                    <a:bodyPr/>
                    <a:lstStyle/>
                    <a:p>
                      <a:pPr algn="ctr"/>
                      <a:r>
                        <a:rPr lang="zh-CN" altLang="en-US" b="1" dirty="0">
                          <a:latin typeface="黑体" pitchFamily="49" charset="-122"/>
                          <a:ea typeface="黑体" pitchFamily="49" charset="-122"/>
                        </a:rPr>
                        <a:t>含义</a:t>
                      </a:r>
                    </a:p>
                  </a:txBody>
                  <a:tcPr/>
                </a:tc>
                <a:tc>
                  <a:txBody>
                    <a:bodyPr/>
                    <a:lstStyle/>
                    <a:p>
                      <a:pPr algn="ctr"/>
                      <a:r>
                        <a:rPr lang="zh-CN" altLang="en-US" b="1" dirty="0">
                          <a:latin typeface="黑体" pitchFamily="49" charset="-122"/>
                          <a:ea typeface="黑体" pitchFamily="49" charset="-122"/>
                        </a:rPr>
                        <a:t>实际应用中限制</a:t>
                      </a:r>
                    </a:p>
                  </a:txBody>
                  <a:tcPr/>
                </a:tc>
                <a:extLst>
                  <a:ext uri="{0D108BD9-81ED-4DB2-BD59-A6C34878D82A}">
                    <a16:rowId xmlns:a16="http://schemas.microsoft.com/office/drawing/2014/main" val="10000"/>
                  </a:ext>
                </a:extLst>
              </a:tr>
              <a:tr h="370840">
                <a:tc>
                  <a:txBody>
                    <a:bodyPr/>
                    <a:lstStyle/>
                    <a:p>
                      <a:pPr algn="ctr"/>
                      <a:r>
                        <a:rPr lang="zh-CN" altLang="en-US" sz="1600" dirty="0">
                          <a:latin typeface="Arial" pitchFamily="34" charset="0"/>
                          <a:ea typeface="黑体" pitchFamily="49" charset="-122"/>
                          <a:cs typeface="Arial" pitchFamily="34" charset="0"/>
                        </a:rPr>
                        <a:t>失调电压</a:t>
                      </a:r>
                    </a:p>
                  </a:txBody>
                  <a:tcPr anchor="ctr"/>
                </a:tc>
                <a:tc>
                  <a:txBody>
                    <a:bodyPr/>
                    <a:lstStyle/>
                    <a:p>
                      <a:pPr algn="ctr"/>
                      <a:r>
                        <a:rPr lang="en-US" altLang="zh-CN" sz="1600" dirty="0" err="1">
                          <a:latin typeface="Arial" pitchFamily="34" charset="0"/>
                          <a:ea typeface="黑体" pitchFamily="49" charset="-122"/>
                          <a:cs typeface="Arial" pitchFamily="34" charset="0"/>
                        </a:rPr>
                        <a:t>Uos</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en-US" altLang="zh-CN" sz="1600" dirty="0">
                          <a:latin typeface="Arial" pitchFamily="34" charset="0"/>
                          <a:ea typeface="黑体" pitchFamily="49" charset="-122"/>
                          <a:cs typeface="Arial" pitchFamily="34" charset="0"/>
                        </a:rPr>
                        <a:t>mV/</a:t>
                      </a:r>
                      <a:r>
                        <a:rPr lang="en-US" altLang="zh-CN" sz="1600" dirty="0" err="1">
                          <a:latin typeface="Arial" pitchFamily="34" charset="0"/>
                          <a:ea typeface="黑体" pitchFamily="49" charset="-122"/>
                          <a:cs typeface="Arial" pitchFamily="34" charset="0"/>
                        </a:rPr>
                        <a:t>uV</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zh-CN" altLang="en-US" sz="1600" dirty="0">
                          <a:latin typeface="Arial" pitchFamily="34" charset="0"/>
                          <a:ea typeface="黑体" pitchFamily="49" charset="-122"/>
                          <a:cs typeface="Arial" pitchFamily="34" charset="0"/>
                        </a:rPr>
                        <a:t>等效到输入端的直流</a:t>
                      </a:r>
                    </a:p>
                  </a:txBody>
                  <a:tcPr anchor="ctr"/>
                </a:tc>
                <a:tc>
                  <a:txBody>
                    <a:bodyPr/>
                    <a:lstStyle/>
                    <a:p>
                      <a:pPr algn="ctr"/>
                      <a:r>
                        <a:rPr lang="zh-CN" altLang="en-US" sz="1600" dirty="0">
                          <a:latin typeface="Arial" pitchFamily="34" charset="0"/>
                          <a:ea typeface="黑体" pitchFamily="49" charset="-122"/>
                          <a:cs typeface="Arial" pitchFamily="34" charset="0"/>
                        </a:rPr>
                        <a:t>输出直流漂移</a:t>
                      </a:r>
                      <a:r>
                        <a:rPr lang="en-US" altLang="zh-CN" sz="1600" dirty="0">
                          <a:latin typeface="Arial" pitchFamily="34" charset="0"/>
                          <a:ea typeface="黑体" pitchFamily="49" charset="-122"/>
                          <a:cs typeface="Arial" pitchFamily="34" charset="0"/>
                        </a:rPr>
                        <a:t>/</a:t>
                      </a:r>
                      <a:r>
                        <a:rPr lang="zh-CN" altLang="en-US" sz="1600" dirty="0">
                          <a:latin typeface="Arial" pitchFamily="34" charset="0"/>
                          <a:ea typeface="黑体" pitchFamily="49" charset="-122"/>
                          <a:cs typeface="Arial" pitchFamily="34" charset="0"/>
                        </a:rPr>
                        <a:t>电压精度</a:t>
                      </a:r>
                    </a:p>
                  </a:txBody>
                  <a:tcPr anchor="ctr"/>
                </a:tc>
                <a:extLst>
                  <a:ext uri="{0D108BD9-81ED-4DB2-BD59-A6C34878D82A}">
                    <a16:rowId xmlns:a16="http://schemas.microsoft.com/office/drawing/2014/main" val="10001"/>
                  </a:ext>
                </a:extLst>
              </a:tr>
              <a:tr h="370840">
                <a:tc>
                  <a:txBody>
                    <a:bodyPr/>
                    <a:lstStyle/>
                    <a:p>
                      <a:pPr algn="ctr"/>
                      <a:r>
                        <a:rPr lang="zh-CN" altLang="en-US" sz="1600" dirty="0">
                          <a:latin typeface="Arial" pitchFamily="34" charset="0"/>
                          <a:ea typeface="黑体" pitchFamily="49" charset="-122"/>
                          <a:cs typeface="Arial" pitchFamily="34" charset="0"/>
                        </a:rPr>
                        <a:t>失调电压温飘</a:t>
                      </a:r>
                    </a:p>
                  </a:txBody>
                  <a:tcPr anchor="ctr"/>
                </a:tc>
                <a:tc>
                  <a:txBody>
                    <a:bodyPr/>
                    <a:lstStyle/>
                    <a:p>
                      <a:pPr algn="ctr"/>
                      <a:r>
                        <a:rPr lang="en-US" altLang="zh-CN" sz="1800" b="0" i="0" u="none" strike="noStrike" kern="1200" baseline="0" dirty="0">
                          <a:solidFill>
                            <a:schemeClr val="dk1"/>
                          </a:solidFill>
                          <a:latin typeface="+mn-lt"/>
                          <a:ea typeface="+mn-ea"/>
                          <a:cs typeface="+mn-cs"/>
                        </a:rPr>
                        <a:t>α</a:t>
                      </a:r>
                      <a:r>
                        <a:rPr lang="en-US" altLang="zh-CN" sz="1800" b="0" i="0" u="none" strike="noStrike" kern="1200" baseline="0" dirty="0" err="1">
                          <a:solidFill>
                            <a:schemeClr val="dk1"/>
                          </a:solidFill>
                          <a:latin typeface="+mn-lt"/>
                          <a:ea typeface="+mn-ea"/>
                          <a:cs typeface="+mn-cs"/>
                        </a:rPr>
                        <a:t>Uos</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en-US" altLang="zh-CN" sz="1600" dirty="0" err="1">
                          <a:latin typeface="Arial" pitchFamily="34" charset="0"/>
                          <a:ea typeface="黑体" pitchFamily="49" charset="-122"/>
                          <a:cs typeface="Arial" pitchFamily="34" charset="0"/>
                        </a:rPr>
                        <a:t>uV</a:t>
                      </a:r>
                      <a:r>
                        <a:rPr lang="en-US" altLang="zh-CN" sz="1600" dirty="0">
                          <a:latin typeface="Arial" pitchFamily="34" charset="0"/>
                          <a:ea typeface="黑体" pitchFamily="49" charset="-122"/>
                          <a:cs typeface="Arial" pitchFamily="34" charset="0"/>
                        </a:rPr>
                        <a:t>/</a:t>
                      </a:r>
                      <a:r>
                        <a:rPr lang="zh-CN" altLang="en-US" sz="1600" dirty="0">
                          <a:latin typeface="Arial" pitchFamily="34" charset="0"/>
                          <a:ea typeface="黑体" pitchFamily="49" charset="-122"/>
                          <a:cs typeface="Arial" pitchFamily="34" charset="0"/>
                        </a:rPr>
                        <a:t>℃</a:t>
                      </a:r>
                    </a:p>
                  </a:txBody>
                  <a:tcPr anchor="ctr"/>
                </a:tc>
                <a:tc>
                  <a:txBody>
                    <a:bodyPr/>
                    <a:lstStyle/>
                    <a:p>
                      <a:pPr algn="ctr"/>
                      <a:r>
                        <a:rPr lang="zh-CN" altLang="en-US" sz="1600" dirty="0">
                          <a:latin typeface="Arial" pitchFamily="34" charset="0"/>
                          <a:ea typeface="黑体" pitchFamily="49" charset="-122"/>
                          <a:cs typeface="Arial" pitchFamily="34" charset="0"/>
                        </a:rPr>
                        <a:t>失调电压随温度的变化</a:t>
                      </a:r>
                    </a:p>
                  </a:txBody>
                  <a:tcPr anchor="ctr"/>
                </a:tc>
                <a:tc>
                  <a:txBody>
                    <a:bodyPr/>
                    <a:lstStyle/>
                    <a:p>
                      <a:pPr algn="ctr"/>
                      <a:r>
                        <a:rPr lang="zh-CN" altLang="en-US" sz="1600" dirty="0">
                          <a:latin typeface="Arial" pitchFamily="34" charset="0"/>
                          <a:ea typeface="黑体" pitchFamily="49" charset="-122"/>
                          <a:cs typeface="Arial" pitchFamily="34" charset="0"/>
                        </a:rPr>
                        <a:t>直流漂移、工作温度范围</a:t>
                      </a:r>
                    </a:p>
                  </a:txBody>
                  <a:tcPr anchor="ctr"/>
                </a:tc>
                <a:extLst>
                  <a:ext uri="{0D108BD9-81ED-4DB2-BD59-A6C34878D82A}">
                    <a16:rowId xmlns:a16="http://schemas.microsoft.com/office/drawing/2014/main" val="10002"/>
                  </a:ext>
                </a:extLst>
              </a:tr>
              <a:tr h="370840">
                <a:tc>
                  <a:txBody>
                    <a:bodyPr/>
                    <a:lstStyle/>
                    <a:p>
                      <a:pPr algn="ctr"/>
                      <a:r>
                        <a:rPr lang="zh-CN" altLang="en-US" sz="1600" dirty="0">
                          <a:latin typeface="Arial" pitchFamily="34" charset="0"/>
                          <a:ea typeface="黑体" pitchFamily="49" charset="-122"/>
                          <a:cs typeface="Arial" pitchFamily="34" charset="0"/>
                        </a:rPr>
                        <a:t>偏置电流</a:t>
                      </a:r>
                    </a:p>
                  </a:txBody>
                  <a:tcPr anchor="ctr"/>
                </a:tc>
                <a:tc>
                  <a:txBody>
                    <a:bodyPr/>
                    <a:lstStyle/>
                    <a:p>
                      <a:pPr algn="ctr"/>
                      <a:r>
                        <a:rPr lang="en-US" altLang="zh-CN" sz="1600" dirty="0">
                          <a:latin typeface="Arial" pitchFamily="34" charset="0"/>
                          <a:ea typeface="黑体" pitchFamily="49" charset="-122"/>
                          <a:cs typeface="Arial" pitchFamily="34" charset="0"/>
                        </a:rPr>
                        <a:t>Ib</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en-US" altLang="zh-CN" sz="1600" dirty="0" err="1">
                          <a:latin typeface="Arial" pitchFamily="34" charset="0"/>
                          <a:ea typeface="黑体" pitchFamily="49" charset="-122"/>
                          <a:cs typeface="Arial" pitchFamily="34" charset="0"/>
                        </a:rPr>
                        <a:t>pA</a:t>
                      </a:r>
                      <a:r>
                        <a:rPr lang="en-US" altLang="zh-CN" sz="1600" dirty="0">
                          <a:latin typeface="Arial" pitchFamily="34" charset="0"/>
                          <a:ea typeface="黑体" pitchFamily="49" charset="-122"/>
                          <a:cs typeface="Arial" pitchFamily="34" charset="0"/>
                        </a:rPr>
                        <a:t>/</a:t>
                      </a:r>
                      <a:r>
                        <a:rPr lang="en-US" altLang="zh-CN" sz="1600" dirty="0" err="1">
                          <a:latin typeface="Arial" pitchFamily="34" charset="0"/>
                          <a:ea typeface="黑体" pitchFamily="49" charset="-122"/>
                          <a:cs typeface="Arial" pitchFamily="34" charset="0"/>
                        </a:rPr>
                        <a:t>nA</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zh-CN" altLang="en-US" sz="1600" dirty="0">
                          <a:latin typeface="Arial" pitchFamily="34" charset="0"/>
                          <a:ea typeface="黑体" pitchFamily="49" charset="-122"/>
                          <a:cs typeface="Arial" pitchFamily="34" charset="0"/>
                        </a:rPr>
                        <a:t>输入端流入</a:t>
                      </a:r>
                      <a:r>
                        <a:rPr lang="en-US" altLang="zh-CN" sz="1600" dirty="0">
                          <a:latin typeface="Arial" pitchFamily="34" charset="0"/>
                          <a:ea typeface="黑体" pitchFamily="49" charset="-122"/>
                          <a:cs typeface="Arial" pitchFamily="34" charset="0"/>
                        </a:rPr>
                        <a:t>/</a:t>
                      </a:r>
                      <a:r>
                        <a:rPr lang="zh-CN" altLang="en-US" sz="1600" dirty="0">
                          <a:latin typeface="Arial" pitchFamily="34" charset="0"/>
                          <a:ea typeface="黑体" pitchFamily="49" charset="-122"/>
                          <a:cs typeface="Arial" pitchFamily="34" charset="0"/>
                        </a:rPr>
                        <a:t>出的电流</a:t>
                      </a:r>
                    </a:p>
                  </a:txBody>
                  <a:tcPr anchor="ctr"/>
                </a:tc>
                <a:tc>
                  <a:txBody>
                    <a:bodyPr/>
                    <a:lstStyle/>
                    <a:p>
                      <a:pPr algn="ctr"/>
                      <a:r>
                        <a:rPr lang="zh-CN" altLang="en-US" sz="1600" dirty="0">
                          <a:latin typeface="Arial" pitchFamily="34" charset="0"/>
                          <a:ea typeface="黑体" pitchFamily="49" charset="-122"/>
                          <a:cs typeface="Arial" pitchFamily="34" charset="0"/>
                        </a:rPr>
                        <a:t>限制最大支路阻抗、影响弱电流测量</a:t>
                      </a:r>
                    </a:p>
                  </a:txBody>
                  <a:tcPr anchor="ctr"/>
                </a:tc>
                <a:extLst>
                  <a:ext uri="{0D108BD9-81ED-4DB2-BD59-A6C34878D82A}">
                    <a16:rowId xmlns:a16="http://schemas.microsoft.com/office/drawing/2014/main" val="10003"/>
                  </a:ext>
                </a:extLst>
              </a:tr>
              <a:tr h="370840">
                <a:tc>
                  <a:txBody>
                    <a:bodyPr/>
                    <a:lstStyle/>
                    <a:p>
                      <a:pPr algn="ctr"/>
                      <a:r>
                        <a:rPr lang="zh-CN" altLang="en-US" sz="1600" dirty="0">
                          <a:latin typeface="Arial" pitchFamily="34" charset="0"/>
                          <a:ea typeface="黑体" pitchFamily="49" charset="-122"/>
                          <a:cs typeface="Arial" pitchFamily="34" charset="0"/>
                        </a:rPr>
                        <a:t>失调电流</a:t>
                      </a:r>
                    </a:p>
                  </a:txBody>
                  <a:tcPr anchor="ctr"/>
                </a:tc>
                <a:tc>
                  <a:txBody>
                    <a:bodyPr/>
                    <a:lstStyle/>
                    <a:p>
                      <a:pPr algn="ctr"/>
                      <a:r>
                        <a:rPr lang="en-US" altLang="zh-CN" sz="1600" dirty="0" err="1">
                          <a:latin typeface="Arial" pitchFamily="34" charset="0"/>
                          <a:ea typeface="黑体" pitchFamily="49" charset="-122"/>
                          <a:cs typeface="Arial" pitchFamily="34" charset="0"/>
                        </a:rPr>
                        <a:t>Ios</a:t>
                      </a:r>
                      <a:endParaRPr lang="zh-CN" altLang="en-US" sz="16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err="1">
                          <a:latin typeface="Arial" pitchFamily="34" charset="0"/>
                          <a:ea typeface="黑体" pitchFamily="49" charset="-122"/>
                          <a:cs typeface="Arial" pitchFamily="34" charset="0"/>
                        </a:rPr>
                        <a:t>pA</a:t>
                      </a:r>
                      <a:r>
                        <a:rPr lang="en-US" altLang="zh-CN" sz="1600" dirty="0">
                          <a:latin typeface="Arial" pitchFamily="34" charset="0"/>
                          <a:ea typeface="黑体" pitchFamily="49" charset="-122"/>
                          <a:cs typeface="Arial" pitchFamily="34" charset="0"/>
                        </a:rPr>
                        <a:t>/</a:t>
                      </a:r>
                      <a:r>
                        <a:rPr lang="en-US" altLang="zh-CN" sz="1600" dirty="0" err="1">
                          <a:latin typeface="Arial" pitchFamily="34" charset="0"/>
                          <a:ea typeface="黑体" pitchFamily="49" charset="-122"/>
                          <a:cs typeface="Arial" pitchFamily="34" charset="0"/>
                        </a:rPr>
                        <a:t>nA</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en-US" altLang="zh-CN" sz="1600" dirty="0">
                          <a:latin typeface="Arial" pitchFamily="34" charset="0"/>
                          <a:ea typeface="黑体" pitchFamily="49" charset="-122"/>
                          <a:cs typeface="Arial" pitchFamily="34" charset="0"/>
                        </a:rPr>
                        <a:t>+/-</a:t>
                      </a:r>
                      <a:r>
                        <a:rPr lang="zh-CN" altLang="en-US" sz="1600" dirty="0">
                          <a:latin typeface="Arial" pitchFamily="34" charset="0"/>
                          <a:ea typeface="黑体" pitchFamily="49" charset="-122"/>
                          <a:cs typeface="Arial" pitchFamily="34" charset="0"/>
                        </a:rPr>
                        <a:t>端偏置电流的差异</a:t>
                      </a:r>
                    </a:p>
                  </a:txBody>
                  <a:tcPr anchor="ctr"/>
                </a:tc>
                <a:tc>
                  <a:txBody>
                    <a:bodyPr/>
                    <a:lstStyle/>
                    <a:p>
                      <a:pPr algn="ctr"/>
                      <a:r>
                        <a:rPr lang="zh-CN" altLang="en-US" sz="1600" dirty="0">
                          <a:latin typeface="Arial" pitchFamily="34" charset="0"/>
                          <a:ea typeface="黑体" pitchFamily="49" charset="-122"/>
                          <a:cs typeface="Arial" pitchFamily="34" charset="0"/>
                        </a:rPr>
                        <a:t>限制偏置补偿电阻的效果</a:t>
                      </a:r>
                    </a:p>
                  </a:txBody>
                  <a:tcPr anchor="ctr"/>
                </a:tc>
                <a:extLst>
                  <a:ext uri="{0D108BD9-81ED-4DB2-BD59-A6C34878D82A}">
                    <a16:rowId xmlns:a16="http://schemas.microsoft.com/office/drawing/2014/main" val="10004"/>
                  </a:ext>
                </a:extLst>
              </a:tr>
              <a:tr h="370840">
                <a:tc>
                  <a:txBody>
                    <a:bodyPr/>
                    <a:lstStyle/>
                    <a:p>
                      <a:pPr algn="ctr"/>
                      <a:r>
                        <a:rPr lang="zh-CN" altLang="en-US" sz="1600" dirty="0">
                          <a:latin typeface="Arial" pitchFamily="34" charset="0"/>
                          <a:ea typeface="黑体" pitchFamily="49" charset="-122"/>
                          <a:cs typeface="Arial" pitchFamily="34" charset="0"/>
                        </a:rPr>
                        <a:t>失调电流温飘</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dk1"/>
                          </a:solidFill>
                          <a:latin typeface="+mn-lt"/>
                          <a:ea typeface="+mn-ea"/>
                          <a:cs typeface="+mn-cs"/>
                        </a:rPr>
                        <a:t>α</a:t>
                      </a:r>
                      <a:r>
                        <a:rPr lang="en-US" altLang="zh-CN" sz="1600" b="0" i="0" u="none" strike="noStrike" kern="1200" baseline="0" dirty="0" err="1">
                          <a:solidFill>
                            <a:schemeClr val="dk1"/>
                          </a:solidFill>
                          <a:latin typeface="+mn-lt"/>
                          <a:ea typeface="+mn-ea"/>
                          <a:cs typeface="+mn-cs"/>
                        </a:rPr>
                        <a:t>Ios</a:t>
                      </a:r>
                      <a:endParaRPr lang="zh-CN" altLang="en-US" sz="1400" dirty="0">
                        <a:latin typeface="Arial" pitchFamily="34" charset="0"/>
                        <a:ea typeface="黑体" pitchFamily="49" charset="-122"/>
                        <a:cs typeface="Arial" pitchFamily="34" charset="0"/>
                      </a:endParaRPr>
                    </a:p>
                  </a:txBody>
                  <a:tcPr anchor="ctr"/>
                </a:tc>
                <a:tc>
                  <a:txBody>
                    <a:bodyPr/>
                    <a:lstStyle/>
                    <a:p>
                      <a:pPr algn="ctr"/>
                      <a:r>
                        <a:rPr lang="en-US" altLang="zh-CN" sz="1600" dirty="0" err="1">
                          <a:latin typeface="Arial" pitchFamily="34" charset="0"/>
                          <a:ea typeface="黑体" pitchFamily="49" charset="-122"/>
                          <a:cs typeface="Arial" pitchFamily="34" charset="0"/>
                        </a:rPr>
                        <a:t>uV</a:t>
                      </a:r>
                      <a:r>
                        <a:rPr lang="en-US" altLang="zh-CN" sz="1600" dirty="0">
                          <a:latin typeface="Arial" pitchFamily="34" charset="0"/>
                          <a:ea typeface="黑体" pitchFamily="49" charset="-122"/>
                          <a:cs typeface="Arial" pitchFamily="34" charset="0"/>
                        </a:rPr>
                        <a:t>/</a:t>
                      </a:r>
                      <a:r>
                        <a:rPr lang="zh-CN" altLang="en-US" sz="1600" dirty="0">
                          <a:latin typeface="Arial" pitchFamily="34" charset="0"/>
                          <a:ea typeface="黑体" pitchFamily="49" charset="-122"/>
                          <a:cs typeface="Arial" pitchFamily="34" charset="0"/>
                        </a:rPr>
                        <a:t>℃</a:t>
                      </a:r>
                    </a:p>
                  </a:txBody>
                  <a:tcPr anchor="ctr"/>
                </a:tc>
                <a:tc>
                  <a:txBody>
                    <a:bodyPr/>
                    <a:lstStyle/>
                    <a:p>
                      <a:pPr algn="ctr"/>
                      <a:r>
                        <a:rPr lang="zh-CN" altLang="en-US" sz="1600" dirty="0">
                          <a:latin typeface="Arial" pitchFamily="34" charset="0"/>
                          <a:ea typeface="黑体" pitchFamily="49" charset="-122"/>
                          <a:cs typeface="Arial" pitchFamily="34" charset="0"/>
                        </a:rPr>
                        <a:t>失调电流随温度的变化</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pitchFamily="34" charset="0"/>
                          <a:ea typeface="黑体" pitchFamily="49" charset="-122"/>
                          <a:cs typeface="Arial" pitchFamily="34" charset="0"/>
                        </a:rPr>
                        <a:t>限制偏置补偿电阻的效果</a:t>
                      </a:r>
                    </a:p>
                  </a:txBody>
                  <a:tcPr anchor="ctr"/>
                </a:tc>
                <a:extLst>
                  <a:ext uri="{0D108BD9-81ED-4DB2-BD59-A6C34878D82A}">
                    <a16:rowId xmlns:a16="http://schemas.microsoft.com/office/drawing/2014/main" val="10005"/>
                  </a:ext>
                </a:extLst>
              </a:tr>
              <a:tr h="370840">
                <a:tc>
                  <a:txBody>
                    <a:bodyPr/>
                    <a:lstStyle/>
                    <a:p>
                      <a:pPr algn="ctr"/>
                      <a:r>
                        <a:rPr lang="zh-CN" altLang="en-US" sz="1600" dirty="0">
                          <a:latin typeface="Arial" pitchFamily="34" charset="0"/>
                          <a:ea typeface="黑体" pitchFamily="49" charset="-122"/>
                          <a:cs typeface="Arial" pitchFamily="34" charset="0"/>
                        </a:rPr>
                        <a:t>开环增益</a:t>
                      </a:r>
                    </a:p>
                  </a:txBody>
                  <a:tcPr anchor="ctr"/>
                </a:tc>
                <a:tc>
                  <a:txBody>
                    <a:bodyPr/>
                    <a:lstStyle/>
                    <a:p>
                      <a:pPr algn="ctr"/>
                      <a:r>
                        <a:rPr lang="en-US" altLang="zh-CN" sz="1600" dirty="0">
                          <a:latin typeface="Arial" pitchFamily="34" charset="0"/>
                          <a:ea typeface="黑体" pitchFamily="49" charset="-122"/>
                          <a:cs typeface="Arial" pitchFamily="34" charset="0"/>
                        </a:rPr>
                        <a:t>A</a:t>
                      </a:r>
                      <a:r>
                        <a:rPr lang="en-US" altLang="zh-CN" sz="1600" baseline="-25000" dirty="0">
                          <a:latin typeface="Arial" pitchFamily="34" charset="0"/>
                          <a:ea typeface="黑体" pitchFamily="49" charset="-122"/>
                          <a:cs typeface="Arial" pitchFamily="34" charset="0"/>
                        </a:rPr>
                        <a:t>VD</a:t>
                      </a:r>
                      <a:endParaRPr lang="zh-CN" altLang="en-US" sz="1600" baseline="-250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pitchFamily="34" charset="0"/>
                          <a:ea typeface="黑体" pitchFamily="49" charset="-122"/>
                          <a:cs typeface="Arial" pitchFamily="34" charset="0"/>
                        </a:rPr>
                        <a:t>倍</a:t>
                      </a:r>
                      <a:r>
                        <a:rPr lang="en-US" altLang="zh-CN" sz="1600" dirty="0">
                          <a:latin typeface="Arial" pitchFamily="34" charset="0"/>
                          <a:ea typeface="黑体" pitchFamily="49" charset="-122"/>
                          <a:cs typeface="Arial" pitchFamily="34" charset="0"/>
                        </a:rPr>
                        <a:t>/dB</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zh-CN" altLang="en-US" sz="1600" dirty="0">
                          <a:latin typeface="Arial" pitchFamily="34" charset="0"/>
                          <a:ea typeface="黑体" pitchFamily="49" charset="-122"/>
                          <a:cs typeface="Arial" pitchFamily="34" charset="0"/>
                        </a:rPr>
                        <a:t>主放大器</a:t>
                      </a:r>
                      <a:r>
                        <a:rPr lang="en-US" altLang="zh-CN" sz="1600" dirty="0">
                          <a:latin typeface="Arial" pitchFamily="34" charset="0"/>
                          <a:ea typeface="黑体" pitchFamily="49" charset="-122"/>
                          <a:cs typeface="Arial" pitchFamily="34" charset="0"/>
                        </a:rPr>
                        <a:t>A</a:t>
                      </a:r>
                      <a:r>
                        <a:rPr lang="zh-CN" altLang="en-US" sz="1600" dirty="0">
                          <a:latin typeface="Arial" pitchFamily="34" charset="0"/>
                          <a:ea typeface="黑体" pitchFamily="49" charset="-122"/>
                          <a:cs typeface="Arial" pitchFamily="34" charset="0"/>
                        </a:rPr>
                        <a:t>的增益</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pitchFamily="34" charset="0"/>
                          <a:ea typeface="黑体" pitchFamily="49" charset="-122"/>
                          <a:cs typeface="Arial" pitchFamily="34" charset="0"/>
                        </a:rPr>
                        <a:t>高闭环倍数时的准确度</a:t>
                      </a:r>
                    </a:p>
                  </a:txBody>
                  <a:tcPr anchor="ctr"/>
                </a:tc>
                <a:extLst>
                  <a:ext uri="{0D108BD9-81ED-4DB2-BD59-A6C34878D82A}">
                    <a16:rowId xmlns:a16="http://schemas.microsoft.com/office/drawing/2014/main" val="10006"/>
                  </a:ext>
                </a:extLst>
              </a:tr>
              <a:tr h="370840">
                <a:tc>
                  <a:txBody>
                    <a:bodyPr/>
                    <a:lstStyle/>
                    <a:p>
                      <a:pPr algn="ctr"/>
                      <a:r>
                        <a:rPr lang="zh-CN" altLang="en-US" sz="1600" dirty="0">
                          <a:latin typeface="Arial" pitchFamily="34" charset="0"/>
                          <a:ea typeface="黑体" pitchFamily="49" charset="-122"/>
                          <a:cs typeface="Arial" pitchFamily="34" charset="0"/>
                        </a:rPr>
                        <a:t>共模抑制比</a:t>
                      </a:r>
                    </a:p>
                  </a:txBody>
                  <a:tcPr anchor="ctr"/>
                </a:tc>
                <a:tc>
                  <a:txBody>
                    <a:bodyPr/>
                    <a:lstStyle/>
                    <a:p>
                      <a:pPr algn="ctr"/>
                      <a:r>
                        <a:rPr lang="en-US" altLang="zh-CN" sz="1600" dirty="0">
                          <a:latin typeface="Arial" pitchFamily="34" charset="0"/>
                          <a:ea typeface="黑体" pitchFamily="49" charset="-122"/>
                          <a:cs typeface="Arial" pitchFamily="34" charset="0"/>
                        </a:rPr>
                        <a:t>CMRR</a:t>
                      </a:r>
                      <a:endParaRPr lang="zh-CN" altLang="en-US" sz="16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pitchFamily="34" charset="0"/>
                          <a:ea typeface="黑体" pitchFamily="49" charset="-122"/>
                          <a:cs typeface="Arial" pitchFamily="34" charset="0"/>
                        </a:rPr>
                        <a:t>倍</a:t>
                      </a:r>
                      <a:r>
                        <a:rPr lang="en-US" altLang="zh-CN" sz="1600" dirty="0">
                          <a:latin typeface="Arial" pitchFamily="34" charset="0"/>
                          <a:ea typeface="黑体" pitchFamily="49" charset="-122"/>
                          <a:cs typeface="Arial" pitchFamily="34" charset="0"/>
                        </a:rPr>
                        <a:t>/dB</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zh-CN" altLang="en-US" sz="1600" dirty="0">
                          <a:latin typeface="Arial" pitchFamily="34" charset="0"/>
                          <a:ea typeface="黑体" pitchFamily="49" charset="-122"/>
                          <a:cs typeface="Arial" pitchFamily="34" charset="0"/>
                        </a:rPr>
                        <a:t>相减环节的性能</a:t>
                      </a:r>
                    </a:p>
                  </a:txBody>
                  <a:tcPr anchor="ctr"/>
                </a:tc>
                <a:tc>
                  <a:txBody>
                    <a:bodyPr/>
                    <a:lstStyle/>
                    <a:p>
                      <a:pPr algn="ctr"/>
                      <a:r>
                        <a:rPr lang="zh-CN" altLang="en-US" sz="1600" dirty="0">
                          <a:latin typeface="Arial" pitchFamily="34" charset="0"/>
                          <a:ea typeface="黑体" pitchFamily="49" charset="-122"/>
                          <a:cs typeface="Arial" pitchFamily="34" charset="0"/>
                        </a:rPr>
                        <a:t>对共模干扰的抑制能力</a:t>
                      </a:r>
                    </a:p>
                  </a:txBody>
                  <a:tcPr anchor="ctr"/>
                </a:tc>
                <a:extLst>
                  <a:ext uri="{0D108BD9-81ED-4DB2-BD59-A6C34878D82A}">
                    <a16:rowId xmlns:a16="http://schemas.microsoft.com/office/drawing/2014/main" val="10007"/>
                  </a:ext>
                </a:extLst>
              </a:tr>
              <a:tr h="370840">
                <a:tc>
                  <a:txBody>
                    <a:bodyPr/>
                    <a:lstStyle/>
                    <a:p>
                      <a:pPr algn="ctr"/>
                      <a:r>
                        <a:rPr lang="zh-CN" altLang="en-US" sz="1600" dirty="0">
                          <a:latin typeface="Arial" pitchFamily="34" charset="0"/>
                          <a:ea typeface="黑体" pitchFamily="49" charset="-122"/>
                          <a:cs typeface="Arial" pitchFamily="34" charset="0"/>
                        </a:rPr>
                        <a:t>电压噪声</a:t>
                      </a:r>
                    </a:p>
                  </a:txBody>
                  <a:tcPr anchor="ctr"/>
                </a:tc>
                <a:tc>
                  <a:txBody>
                    <a:bodyPr/>
                    <a:lstStyle/>
                    <a:p>
                      <a:pPr algn="ctr"/>
                      <a:r>
                        <a:rPr lang="en-US" altLang="zh-CN" sz="1600" dirty="0">
                          <a:latin typeface="Arial" pitchFamily="34" charset="0"/>
                          <a:ea typeface="黑体" pitchFamily="49" charset="-122"/>
                          <a:cs typeface="Arial" pitchFamily="34" charset="0"/>
                        </a:rPr>
                        <a:t>E</a:t>
                      </a:r>
                      <a:r>
                        <a:rPr lang="en-US" altLang="zh-CN" sz="1600" baseline="-25000" dirty="0">
                          <a:latin typeface="Arial" pitchFamily="34" charset="0"/>
                          <a:ea typeface="黑体" pitchFamily="49" charset="-122"/>
                          <a:cs typeface="Arial" pitchFamily="34" charset="0"/>
                        </a:rPr>
                        <a:t>n</a:t>
                      </a:r>
                      <a:endParaRPr lang="zh-CN" altLang="en-US" sz="1600" baseline="-250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err="1">
                          <a:latin typeface="Arial" pitchFamily="34" charset="0"/>
                          <a:ea typeface="黑体" pitchFamily="49" charset="-122"/>
                          <a:cs typeface="Arial" pitchFamily="34" charset="0"/>
                        </a:rPr>
                        <a:t>nV</a:t>
                      </a:r>
                      <a:r>
                        <a:rPr lang="en-US" altLang="zh-CN" sz="1600" dirty="0">
                          <a:latin typeface="Arial" pitchFamily="34" charset="0"/>
                          <a:ea typeface="黑体" pitchFamily="49" charset="-122"/>
                          <a:cs typeface="Arial" pitchFamily="34" charset="0"/>
                        </a:rPr>
                        <a:t>/</a:t>
                      </a:r>
                      <a:r>
                        <a:rPr lang="en-US" altLang="zh-CN" sz="1600" dirty="0">
                          <a:latin typeface="Times New Roman"/>
                          <a:ea typeface="黑体" pitchFamily="49" charset="-122"/>
                          <a:cs typeface="Times New Roman"/>
                        </a:rPr>
                        <a:t>√</a:t>
                      </a:r>
                      <a:r>
                        <a:rPr lang="en-US" altLang="zh-CN" sz="1600" dirty="0">
                          <a:latin typeface="Arial" pitchFamily="34" charset="0"/>
                          <a:ea typeface="黑体" pitchFamily="49" charset="-122"/>
                          <a:cs typeface="Arial" pitchFamily="34" charset="0"/>
                        </a:rPr>
                        <a:t>Hz</a:t>
                      </a:r>
                      <a:endParaRPr lang="zh-CN" altLang="en-US" sz="16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pitchFamily="34" charset="0"/>
                          <a:ea typeface="黑体" pitchFamily="49" charset="-122"/>
                          <a:cs typeface="Arial" pitchFamily="34" charset="0"/>
                        </a:rPr>
                        <a:t>等效到输入端的噪声</a:t>
                      </a:r>
                      <a:endParaRPr lang="en-US" altLang="zh-CN" sz="1600" dirty="0">
                        <a:latin typeface="Arial" pitchFamily="34" charset="0"/>
                        <a:ea typeface="黑体" pitchFamily="49" charset="-122"/>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pitchFamily="34" charset="0"/>
                          <a:ea typeface="黑体" pitchFamily="49" charset="-122"/>
                          <a:cs typeface="Arial" pitchFamily="34" charset="0"/>
                        </a:rPr>
                        <a:t>电压谱密度</a:t>
                      </a:r>
                    </a:p>
                  </a:txBody>
                  <a:tcPr anchor="ctr"/>
                </a:tc>
                <a:tc>
                  <a:txBody>
                    <a:bodyPr/>
                    <a:lstStyle/>
                    <a:p>
                      <a:pPr algn="ctr"/>
                      <a:r>
                        <a:rPr lang="zh-CN" altLang="en-US" sz="1600" dirty="0">
                          <a:latin typeface="Arial" pitchFamily="34" charset="0"/>
                          <a:ea typeface="黑体" pitchFamily="49" charset="-122"/>
                          <a:cs typeface="Arial" pitchFamily="34" charset="0"/>
                        </a:rPr>
                        <a:t>降低输出信号的信噪比</a:t>
                      </a:r>
                    </a:p>
                  </a:txBody>
                  <a:tcPr anchor="ctr"/>
                </a:tc>
                <a:extLst>
                  <a:ext uri="{0D108BD9-81ED-4DB2-BD59-A6C34878D82A}">
                    <a16:rowId xmlns:a16="http://schemas.microsoft.com/office/drawing/2014/main" val="10008"/>
                  </a:ext>
                </a:extLst>
              </a:tr>
              <a:tr h="370840">
                <a:tc>
                  <a:txBody>
                    <a:bodyPr/>
                    <a:lstStyle/>
                    <a:p>
                      <a:pPr algn="ctr"/>
                      <a:r>
                        <a:rPr lang="zh-CN" altLang="en-US" sz="1600" dirty="0">
                          <a:latin typeface="Arial" pitchFamily="34" charset="0"/>
                          <a:ea typeface="黑体" pitchFamily="49" charset="-122"/>
                          <a:cs typeface="Arial" pitchFamily="34" charset="0"/>
                        </a:rPr>
                        <a:t>电流噪声</a:t>
                      </a:r>
                    </a:p>
                  </a:txBody>
                  <a:tcPr anchor="ctr"/>
                </a:tc>
                <a:tc>
                  <a:txBody>
                    <a:bodyPr/>
                    <a:lstStyle/>
                    <a:p>
                      <a:pPr algn="ctr"/>
                      <a:r>
                        <a:rPr lang="en-US" altLang="zh-CN" sz="1600" dirty="0">
                          <a:latin typeface="Arial" pitchFamily="34" charset="0"/>
                          <a:ea typeface="黑体" pitchFamily="49" charset="-122"/>
                          <a:cs typeface="Arial" pitchFamily="34" charset="0"/>
                        </a:rPr>
                        <a:t>I</a:t>
                      </a:r>
                      <a:r>
                        <a:rPr lang="en-US" altLang="zh-CN" sz="1600" baseline="-25000" dirty="0">
                          <a:latin typeface="Arial" pitchFamily="34" charset="0"/>
                          <a:ea typeface="黑体" pitchFamily="49" charset="-122"/>
                          <a:cs typeface="Arial" pitchFamily="34" charset="0"/>
                        </a:rPr>
                        <a:t>n</a:t>
                      </a:r>
                      <a:endParaRPr lang="zh-CN" altLang="en-US" sz="1600" baseline="-250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err="1">
                          <a:latin typeface="Arial" pitchFamily="34" charset="0"/>
                          <a:ea typeface="黑体" pitchFamily="49" charset="-122"/>
                          <a:cs typeface="Arial" pitchFamily="34" charset="0"/>
                        </a:rPr>
                        <a:t>pA</a:t>
                      </a:r>
                      <a:r>
                        <a:rPr lang="en-US" altLang="zh-CN" sz="1600" dirty="0">
                          <a:latin typeface="Arial" pitchFamily="34" charset="0"/>
                          <a:ea typeface="黑体" pitchFamily="49" charset="-122"/>
                          <a:cs typeface="Arial" pitchFamily="34" charset="0"/>
                        </a:rPr>
                        <a:t>/</a:t>
                      </a:r>
                      <a:r>
                        <a:rPr lang="en-US" altLang="zh-CN" sz="1600" dirty="0">
                          <a:latin typeface="Times New Roman"/>
                          <a:ea typeface="黑体" pitchFamily="49" charset="-122"/>
                          <a:cs typeface="Times New Roman"/>
                        </a:rPr>
                        <a:t>√</a:t>
                      </a:r>
                      <a:r>
                        <a:rPr lang="en-US" altLang="zh-CN" sz="1600" dirty="0">
                          <a:latin typeface="Arial" pitchFamily="34" charset="0"/>
                          <a:ea typeface="黑体" pitchFamily="49" charset="-122"/>
                          <a:cs typeface="Arial" pitchFamily="34" charset="0"/>
                        </a:rPr>
                        <a:t>Hz</a:t>
                      </a:r>
                      <a:endParaRPr lang="zh-CN" altLang="en-US" sz="16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pitchFamily="34" charset="0"/>
                          <a:ea typeface="黑体" pitchFamily="49" charset="-122"/>
                          <a:cs typeface="Arial" pitchFamily="34" charset="0"/>
                        </a:rPr>
                        <a:t>等效到输入端的噪声</a:t>
                      </a:r>
                      <a:endParaRPr lang="en-US" altLang="zh-CN" sz="1600" dirty="0">
                        <a:latin typeface="Arial" pitchFamily="34" charset="0"/>
                        <a:ea typeface="黑体" pitchFamily="49" charset="-122"/>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pitchFamily="34" charset="0"/>
                          <a:ea typeface="黑体" pitchFamily="49" charset="-122"/>
                          <a:cs typeface="Arial" pitchFamily="34" charset="0"/>
                        </a:rPr>
                        <a:t>电流谱密度</a:t>
                      </a:r>
                    </a:p>
                  </a:txBody>
                  <a:tcPr anchor="ctr"/>
                </a:tc>
                <a:tc>
                  <a:txBody>
                    <a:bodyPr/>
                    <a:lstStyle/>
                    <a:p>
                      <a:pPr algn="ctr"/>
                      <a:r>
                        <a:rPr lang="zh-CN" altLang="en-US" sz="1600" dirty="0">
                          <a:latin typeface="Arial" pitchFamily="34" charset="0"/>
                          <a:ea typeface="黑体" pitchFamily="49" charset="-122"/>
                          <a:cs typeface="Arial" pitchFamily="34" charset="0"/>
                        </a:rPr>
                        <a:t>降低输出信号的信噪比</a:t>
                      </a:r>
                    </a:p>
                  </a:txBody>
                  <a:tcPr anchor="ctr"/>
                </a:tc>
                <a:extLst>
                  <a:ext uri="{0D108BD9-81ED-4DB2-BD59-A6C34878D82A}">
                    <a16:rowId xmlns:a16="http://schemas.microsoft.com/office/drawing/2014/main" val="10009"/>
                  </a:ext>
                </a:extLst>
              </a:tr>
            </a:tbl>
          </a:graphicData>
        </a:graphic>
      </p:graphicFrame>
      <p:sp>
        <p:nvSpPr>
          <p:cNvPr id="7" name="矩形 1">
            <a:extLst>
              <a:ext uri="{FF2B5EF4-FFF2-40B4-BE49-F238E27FC236}">
                <a16:creationId xmlns:a16="http://schemas.microsoft.com/office/drawing/2014/main" id="{22AB6756-B083-4FD5-B774-3DB78E619DB2}"/>
              </a:ext>
            </a:extLst>
          </p:cNvPr>
          <p:cNvSpPr>
            <a:spLocks noChangeArrowheads="1"/>
          </p:cNvSpPr>
          <p:nvPr/>
        </p:nvSpPr>
        <p:spPr bwMode="auto">
          <a:xfrm>
            <a:off x="5796136"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运放的非理想参数</a:t>
            </a:r>
          </a:p>
        </p:txBody>
      </p:sp>
    </p:spTree>
    <p:extLst>
      <p:ext uri="{BB962C8B-B14F-4D97-AF65-F5344CB8AC3E}">
        <p14:creationId xmlns:p14="http://schemas.microsoft.com/office/powerpoint/2010/main" val="828082308"/>
      </p:ext>
    </p:extLst>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539554" y="1722968"/>
          <a:ext cx="8424934" cy="3337560"/>
        </p:xfrm>
        <a:graphic>
          <a:graphicData uri="http://schemas.openxmlformats.org/drawingml/2006/table">
            <a:tbl>
              <a:tblPr firstRow="1" bandRow="1">
                <a:tableStyleId>{5C22544A-7EE6-4342-B048-85BDC9FD1C3A}</a:tableStyleId>
              </a:tblPr>
              <a:tblGrid>
                <a:gridCol w="144015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896233">
                  <a:extLst>
                    <a:ext uri="{9D8B030D-6E8A-4147-A177-3AD203B41FA5}">
                      <a16:colId xmlns:a16="http://schemas.microsoft.com/office/drawing/2014/main" val="20002"/>
                    </a:ext>
                  </a:extLst>
                </a:gridCol>
                <a:gridCol w="2416135">
                  <a:extLst>
                    <a:ext uri="{9D8B030D-6E8A-4147-A177-3AD203B41FA5}">
                      <a16:colId xmlns:a16="http://schemas.microsoft.com/office/drawing/2014/main" val="20003"/>
                    </a:ext>
                  </a:extLst>
                </a:gridCol>
                <a:gridCol w="2736304">
                  <a:extLst>
                    <a:ext uri="{9D8B030D-6E8A-4147-A177-3AD203B41FA5}">
                      <a16:colId xmlns:a16="http://schemas.microsoft.com/office/drawing/2014/main" val="20004"/>
                    </a:ext>
                  </a:extLst>
                </a:gridCol>
              </a:tblGrid>
              <a:tr h="370840">
                <a:tc>
                  <a:txBody>
                    <a:bodyPr/>
                    <a:lstStyle/>
                    <a:p>
                      <a:pPr algn="ctr"/>
                      <a:r>
                        <a:rPr lang="zh-CN" altLang="en-US" b="1" dirty="0">
                          <a:latin typeface="黑体" pitchFamily="49" charset="-122"/>
                          <a:ea typeface="黑体" pitchFamily="49" charset="-122"/>
                        </a:rPr>
                        <a:t>参数</a:t>
                      </a:r>
                    </a:p>
                  </a:txBody>
                  <a:tcPr/>
                </a:tc>
                <a:tc>
                  <a:txBody>
                    <a:bodyPr/>
                    <a:lstStyle/>
                    <a:p>
                      <a:pPr algn="ctr"/>
                      <a:r>
                        <a:rPr lang="zh-CN" altLang="en-US" b="1" dirty="0">
                          <a:latin typeface="黑体" pitchFamily="49" charset="-122"/>
                          <a:ea typeface="黑体" pitchFamily="49" charset="-122"/>
                        </a:rPr>
                        <a:t>符号</a:t>
                      </a:r>
                    </a:p>
                  </a:txBody>
                  <a:tcPr/>
                </a:tc>
                <a:tc>
                  <a:txBody>
                    <a:bodyPr/>
                    <a:lstStyle/>
                    <a:p>
                      <a:pPr algn="ctr"/>
                      <a:r>
                        <a:rPr lang="zh-CN" altLang="en-US" b="1" dirty="0">
                          <a:latin typeface="黑体" pitchFamily="49" charset="-122"/>
                          <a:ea typeface="黑体" pitchFamily="49" charset="-122"/>
                        </a:rPr>
                        <a:t>单位</a:t>
                      </a:r>
                    </a:p>
                  </a:txBody>
                  <a:tcPr/>
                </a:tc>
                <a:tc>
                  <a:txBody>
                    <a:bodyPr/>
                    <a:lstStyle/>
                    <a:p>
                      <a:pPr algn="ctr"/>
                      <a:r>
                        <a:rPr lang="zh-CN" altLang="en-US" b="1" dirty="0">
                          <a:latin typeface="黑体" pitchFamily="49" charset="-122"/>
                          <a:ea typeface="黑体" pitchFamily="49" charset="-122"/>
                        </a:rPr>
                        <a:t>含义</a:t>
                      </a:r>
                    </a:p>
                  </a:txBody>
                  <a:tcPr/>
                </a:tc>
                <a:tc>
                  <a:txBody>
                    <a:bodyPr/>
                    <a:lstStyle/>
                    <a:p>
                      <a:pPr algn="ctr"/>
                      <a:r>
                        <a:rPr lang="zh-CN" altLang="en-US" b="1" dirty="0">
                          <a:latin typeface="黑体" pitchFamily="49" charset="-122"/>
                          <a:ea typeface="黑体" pitchFamily="49" charset="-122"/>
                        </a:rPr>
                        <a:t>实际应用中限制</a:t>
                      </a:r>
                    </a:p>
                  </a:txBody>
                  <a:tcPr/>
                </a:tc>
                <a:extLst>
                  <a:ext uri="{0D108BD9-81ED-4DB2-BD59-A6C34878D82A}">
                    <a16:rowId xmlns:a16="http://schemas.microsoft.com/office/drawing/2014/main" val="10000"/>
                  </a:ext>
                </a:extLst>
              </a:tr>
              <a:tr h="370840">
                <a:tc>
                  <a:txBody>
                    <a:bodyPr/>
                    <a:lstStyle/>
                    <a:p>
                      <a:pPr algn="ctr"/>
                      <a:r>
                        <a:rPr lang="zh-CN" altLang="en-US" sz="1600" dirty="0">
                          <a:latin typeface="Arial" pitchFamily="34" charset="0"/>
                          <a:ea typeface="黑体" pitchFamily="49" charset="-122"/>
                          <a:cs typeface="Arial" pitchFamily="34" charset="0"/>
                        </a:rPr>
                        <a:t>单位增益带宽</a:t>
                      </a:r>
                    </a:p>
                  </a:txBody>
                  <a:tcPr anchor="ctr"/>
                </a:tc>
                <a:tc>
                  <a:txBody>
                    <a:bodyPr/>
                    <a:lstStyle/>
                    <a:p>
                      <a:pPr algn="ctr"/>
                      <a:r>
                        <a:rPr lang="en-US" altLang="zh-CN" sz="1600" dirty="0">
                          <a:latin typeface="Arial" pitchFamily="34" charset="0"/>
                          <a:ea typeface="黑体" pitchFamily="49" charset="-122"/>
                          <a:cs typeface="Arial" pitchFamily="34" charset="0"/>
                        </a:rPr>
                        <a:t>GBW</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en-US" altLang="zh-CN" sz="1600" dirty="0">
                          <a:latin typeface="Arial" pitchFamily="34" charset="0"/>
                          <a:ea typeface="黑体" pitchFamily="49" charset="-122"/>
                          <a:cs typeface="Arial" pitchFamily="34" charset="0"/>
                        </a:rPr>
                        <a:t>MHz</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zh-CN" altLang="en-US" sz="1600" dirty="0">
                          <a:latin typeface="Arial" pitchFamily="34" charset="0"/>
                          <a:ea typeface="黑体" pitchFamily="49" charset="-122"/>
                          <a:cs typeface="Arial" pitchFamily="34" charset="0"/>
                        </a:rPr>
                        <a:t>增益</a:t>
                      </a:r>
                      <a:r>
                        <a:rPr lang="en-US" altLang="zh-CN" sz="1600" dirty="0">
                          <a:latin typeface="Arial" pitchFamily="34" charset="0"/>
                          <a:ea typeface="黑体" pitchFamily="49" charset="-122"/>
                          <a:cs typeface="Arial" pitchFamily="34" charset="0"/>
                        </a:rPr>
                        <a:t>-</a:t>
                      </a:r>
                      <a:r>
                        <a:rPr lang="zh-CN" altLang="en-US" sz="1600" dirty="0">
                          <a:latin typeface="Arial" pitchFamily="34" charset="0"/>
                          <a:ea typeface="黑体" pitchFamily="49" charset="-122"/>
                          <a:cs typeface="Arial" pitchFamily="34" charset="0"/>
                        </a:rPr>
                        <a:t>带宽的乘积</a:t>
                      </a:r>
                    </a:p>
                  </a:txBody>
                  <a:tcPr anchor="ctr"/>
                </a:tc>
                <a:tc>
                  <a:txBody>
                    <a:bodyPr/>
                    <a:lstStyle/>
                    <a:p>
                      <a:pPr algn="ctr"/>
                      <a:r>
                        <a:rPr lang="zh-CN" altLang="en-US" sz="1600" dirty="0">
                          <a:latin typeface="Arial" pitchFamily="34" charset="0"/>
                          <a:ea typeface="黑体" pitchFamily="49" charset="-122"/>
                          <a:cs typeface="Arial" pitchFamily="34" charset="0"/>
                        </a:rPr>
                        <a:t>限制实际闭环带宽</a:t>
                      </a:r>
                    </a:p>
                  </a:txBody>
                  <a:tcPr anchor="ctr"/>
                </a:tc>
                <a:extLst>
                  <a:ext uri="{0D108BD9-81ED-4DB2-BD59-A6C34878D82A}">
                    <a16:rowId xmlns:a16="http://schemas.microsoft.com/office/drawing/2014/main" val="10001"/>
                  </a:ext>
                </a:extLst>
              </a:tr>
              <a:tr h="370840">
                <a:tc>
                  <a:txBody>
                    <a:bodyPr/>
                    <a:lstStyle/>
                    <a:p>
                      <a:pPr algn="ctr"/>
                      <a:r>
                        <a:rPr lang="zh-CN" altLang="en-US" sz="1600" dirty="0">
                          <a:latin typeface="Arial" pitchFamily="34" charset="0"/>
                          <a:ea typeface="黑体" pitchFamily="49" charset="-122"/>
                          <a:cs typeface="Arial" pitchFamily="34" charset="0"/>
                        </a:rPr>
                        <a:t>压摆率</a:t>
                      </a:r>
                    </a:p>
                  </a:txBody>
                  <a:tcPr anchor="ctr"/>
                </a:tc>
                <a:tc>
                  <a:txBody>
                    <a:bodyPr/>
                    <a:lstStyle/>
                    <a:p>
                      <a:pPr algn="ctr"/>
                      <a:r>
                        <a:rPr lang="en-US" altLang="zh-CN" sz="1600" dirty="0">
                          <a:latin typeface="Arial" pitchFamily="34" charset="0"/>
                          <a:ea typeface="黑体" pitchFamily="49" charset="-122"/>
                          <a:cs typeface="Arial" pitchFamily="34" charset="0"/>
                        </a:rPr>
                        <a:t>SR</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en-US" altLang="zh-CN" sz="1600" dirty="0">
                          <a:latin typeface="Arial" pitchFamily="34" charset="0"/>
                          <a:ea typeface="黑体" pitchFamily="49" charset="-122"/>
                          <a:cs typeface="Arial" pitchFamily="34" charset="0"/>
                        </a:rPr>
                        <a:t>V/us</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zh-CN" altLang="en-US" sz="1600" dirty="0">
                          <a:latin typeface="Arial" pitchFamily="34" charset="0"/>
                          <a:ea typeface="黑体" pitchFamily="49" charset="-122"/>
                          <a:cs typeface="Arial" pitchFamily="34" charset="0"/>
                        </a:rPr>
                        <a:t>输出最快上升</a:t>
                      </a:r>
                      <a:r>
                        <a:rPr lang="en-US" altLang="zh-CN" sz="1600" dirty="0">
                          <a:latin typeface="Arial" pitchFamily="34" charset="0"/>
                          <a:ea typeface="黑体" pitchFamily="49" charset="-122"/>
                          <a:cs typeface="Arial" pitchFamily="34" charset="0"/>
                        </a:rPr>
                        <a:t>/</a:t>
                      </a:r>
                      <a:r>
                        <a:rPr lang="zh-CN" altLang="en-US" sz="1600" dirty="0">
                          <a:latin typeface="Arial" pitchFamily="34" charset="0"/>
                          <a:ea typeface="黑体" pitchFamily="49" charset="-122"/>
                          <a:cs typeface="Arial" pitchFamily="34" charset="0"/>
                        </a:rPr>
                        <a:t>下降速度</a:t>
                      </a:r>
                    </a:p>
                  </a:txBody>
                  <a:tcPr anchor="ctr"/>
                </a:tc>
                <a:tc>
                  <a:txBody>
                    <a:bodyPr/>
                    <a:lstStyle/>
                    <a:p>
                      <a:pPr algn="ctr"/>
                      <a:r>
                        <a:rPr lang="zh-CN" altLang="en-US" sz="1600" dirty="0">
                          <a:latin typeface="Arial" pitchFamily="34" charset="0"/>
                          <a:ea typeface="黑体" pitchFamily="49" charset="-122"/>
                          <a:cs typeface="Arial" pitchFamily="34" charset="0"/>
                        </a:rPr>
                        <a:t>限制输出信号最陡的沿</a:t>
                      </a:r>
                    </a:p>
                  </a:txBody>
                  <a:tcPr anchor="ctr"/>
                </a:tc>
                <a:extLst>
                  <a:ext uri="{0D108BD9-81ED-4DB2-BD59-A6C34878D82A}">
                    <a16:rowId xmlns:a16="http://schemas.microsoft.com/office/drawing/2014/main" val="10002"/>
                  </a:ext>
                </a:extLst>
              </a:tr>
              <a:tr h="370840">
                <a:tc>
                  <a:txBody>
                    <a:bodyPr/>
                    <a:lstStyle/>
                    <a:p>
                      <a:pPr algn="ctr"/>
                      <a:r>
                        <a:rPr lang="zh-CN" altLang="en-US" sz="1600" dirty="0">
                          <a:latin typeface="Arial" pitchFamily="34" charset="0"/>
                          <a:ea typeface="黑体" pitchFamily="49" charset="-122"/>
                          <a:cs typeface="Arial" pitchFamily="34" charset="0"/>
                        </a:rPr>
                        <a:t>电源电压</a:t>
                      </a:r>
                    </a:p>
                  </a:txBody>
                  <a:tcPr anchor="ctr"/>
                </a:tc>
                <a:tc>
                  <a:txBody>
                    <a:bodyPr/>
                    <a:lstStyle/>
                    <a:p>
                      <a:pPr algn="ctr"/>
                      <a:r>
                        <a:rPr lang="en-US" altLang="zh-CN" sz="1600" dirty="0" err="1">
                          <a:latin typeface="Arial" pitchFamily="34" charset="0"/>
                          <a:ea typeface="黑体" pitchFamily="49" charset="-122"/>
                          <a:cs typeface="Arial" pitchFamily="34" charset="0"/>
                        </a:rPr>
                        <a:t>Vcc</a:t>
                      </a:r>
                      <a:r>
                        <a:rPr lang="en-US" altLang="zh-CN" sz="1600" dirty="0">
                          <a:latin typeface="Arial" pitchFamily="34" charset="0"/>
                          <a:ea typeface="黑体" pitchFamily="49" charset="-122"/>
                          <a:cs typeface="Arial" pitchFamily="34" charset="0"/>
                        </a:rPr>
                        <a:t>/</a:t>
                      </a:r>
                      <a:r>
                        <a:rPr lang="en-US" altLang="zh-CN" sz="1600" dirty="0" err="1">
                          <a:latin typeface="Arial" pitchFamily="34" charset="0"/>
                          <a:ea typeface="黑体" pitchFamily="49" charset="-122"/>
                          <a:cs typeface="Arial" pitchFamily="34" charset="0"/>
                        </a:rPr>
                        <a:t>Vee</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en-US" altLang="zh-CN" sz="1600" dirty="0">
                          <a:latin typeface="Arial" pitchFamily="34" charset="0"/>
                          <a:ea typeface="黑体" pitchFamily="49" charset="-122"/>
                          <a:cs typeface="Arial" pitchFamily="34" charset="0"/>
                        </a:rPr>
                        <a:t>V</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zh-CN" altLang="en-US" sz="1600" dirty="0">
                          <a:latin typeface="Arial" pitchFamily="34" charset="0"/>
                          <a:ea typeface="黑体" pitchFamily="49" charset="-122"/>
                          <a:cs typeface="Arial" pitchFamily="34" charset="0"/>
                        </a:rPr>
                        <a:t>允许的最小</a:t>
                      </a:r>
                      <a:r>
                        <a:rPr lang="en-US" altLang="zh-CN" sz="1600" dirty="0">
                          <a:latin typeface="Arial" pitchFamily="34" charset="0"/>
                          <a:ea typeface="黑体" pitchFamily="49" charset="-122"/>
                          <a:cs typeface="Arial" pitchFamily="34" charset="0"/>
                        </a:rPr>
                        <a:t>/</a:t>
                      </a:r>
                      <a:r>
                        <a:rPr lang="zh-CN" altLang="en-US" sz="1600" dirty="0">
                          <a:latin typeface="Arial" pitchFamily="34" charset="0"/>
                          <a:ea typeface="黑体" pitchFamily="49" charset="-122"/>
                          <a:cs typeface="Arial" pitchFamily="34" charset="0"/>
                        </a:rPr>
                        <a:t>最大电压</a:t>
                      </a:r>
                    </a:p>
                  </a:txBody>
                  <a:tcPr anchor="ctr"/>
                </a:tc>
                <a:tc>
                  <a:txBody>
                    <a:bodyPr/>
                    <a:lstStyle/>
                    <a:p>
                      <a:pPr algn="ctr"/>
                      <a:r>
                        <a:rPr lang="zh-CN" altLang="en-US" sz="1600" dirty="0">
                          <a:latin typeface="Arial" pitchFamily="34" charset="0"/>
                          <a:ea typeface="黑体" pitchFamily="49" charset="-122"/>
                          <a:cs typeface="Arial" pitchFamily="34" charset="0"/>
                        </a:rPr>
                        <a:t>决定输出范围</a:t>
                      </a:r>
                    </a:p>
                  </a:txBody>
                  <a:tcPr anchor="ctr"/>
                </a:tc>
                <a:extLst>
                  <a:ext uri="{0D108BD9-81ED-4DB2-BD59-A6C34878D82A}">
                    <a16:rowId xmlns:a16="http://schemas.microsoft.com/office/drawing/2014/main" val="10003"/>
                  </a:ext>
                </a:extLst>
              </a:tr>
              <a:tr h="370840">
                <a:tc>
                  <a:txBody>
                    <a:bodyPr/>
                    <a:lstStyle/>
                    <a:p>
                      <a:pPr algn="ctr"/>
                      <a:r>
                        <a:rPr lang="zh-CN" altLang="en-US" sz="1600" dirty="0">
                          <a:latin typeface="Arial" pitchFamily="34" charset="0"/>
                          <a:ea typeface="黑体" pitchFamily="49" charset="-122"/>
                          <a:cs typeface="Arial" pitchFamily="34" charset="0"/>
                        </a:rPr>
                        <a:t>共模输入范围</a:t>
                      </a:r>
                    </a:p>
                  </a:txBody>
                  <a:tcPr anchor="ctr"/>
                </a:tc>
                <a:tc>
                  <a:txBody>
                    <a:bodyPr/>
                    <a:lstStyle/>
                    <a:p>
                      <a:pPr algn="ctr"/>
                      <a:r>
                        <a:rPr lang="en-US" altLang="zh-CN" sz="1800" b="0" i="0" u="none" strike="noStrike" kern="1200" baseline="0" dirty="0">
                          <a:solidFill>
                            <a:schemeClr val="dk1"/>
                          </a:solidFill>
                          <a:latin typeface="+mn-lt"/>
                          <a:ea typeface="+mn-ea"/>
                          <a:cs typeface="+mn-cs"/>
                        </a:rPr>
                        <a:t>U</a:t>
                      </a:r>
                      <a:r>
                        <a:rPr lang="en-US" altLang="zh-CN" sz="1800" b="0" i="0" u="none" strike="noStrike" kern="1200" baseline="-25000" dirty="0">
                          <a:solidFill>
                            <a:schemeClr val="dk1"/>
                          </a:solidFill>
                          <a:latin typeface="+mn-lt"/>
                          <a:ea typeface="+mn-ea"/>
                          <a:cs typeface="+mn-cs"/>
                        </a:rPr>
                        <a:t>ICR</a:t>
                      </a:r>
                      <a:endParaRPr lang="zh-CN" altLang="en-US" sz="1600" baseline="-250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Times New Roman" pitchFamily="18" charset="0"/>
                          <a:ea typeface="黑体" pitchFamily="49" charset="-122"/>
                          <a:cs typeface="Times New Roman" pitchFamily="18" charset="0"/>
                        </a:rPr>
                        <a:t>V</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pitchFamily="34" charset="0"/>
                          <a:ea typeface="黑体" pitchFamily="49" charset="-122"/>
                          <a:cs typeface="Arial" pitchFamily="34" charset="0"/>
                        </a:rPr>
                        <a:t>允许输入端的电压范围</a:t>
                      </a:r>
                    </a:p>
                  </a:txBody>
                  <a:tcPr anchor="ctr"/>
                </a:tc>
                <a:tc>
                  <a:txBody>
                    <a:bodyPr/>
                    <a:lstStyle/>
                    <a:p>
                      <a:pPr algn="ctr"/>
                      <a:r>
                        <a:rPr lang="zh-CN" altLang="en-US" sz="1600" dirty="0">
                          <a:latin typeface="Arial" pitchFamily="34" charset="0"/>
                          <a:ea typeface="黑体" pitchFamily="49" charset="-122"/>
                          <a:cs typeface="Arial" pitchFamily="34" charset="0"/>
                        </a:rPr>
                        <a:t>输入端电压范围</a:t>
                      </a:r>
                    </a:p>
                  </a:txBody>
                  <a:tcPr anchor="ctr"/>
                </a:tc>
                <a:extLst>
                  <a:ext uri="{0D108BD9-81ED-4DB2-BD59-A6C34878D82A}">
                    <a16:rowId xmlns:a16="http://schemas.microsoft.com/office/drawing/2014/main" val="10004"/>
                  </a:ext>
                </a:extLst>
              </a:tr>
              <a:tr h="370840">
                <a:tc>
                  <a:txBody>
                    <a:bodyPr/>
                    <a:lstStyle/>
                    <a:p>
                      <a:pPr algn="ctr"/>
                      <a:r>
                        <a:rPr lang="zh-CN" altLang="en-US" sz="1600" dirty="0">
                          <a:latin typeface="Arial" pitchFamily="34" charset="0"/>
                          <a:ea typeface="黑体" pitchFamily="49" charset="-122"/>
                          <a:cs typeface="Arial" pitchFamily="34" charset="0"/>
                        </a:rPr>
                        <a:t>输出摆幅</a:t>
                      </a:r>
                    </a:p>
                  </a:txBody>
                  <a:tcPr anchor="ctr"/>
                </a:tc>
                <a:tc>
                  <a:txBody>
                    <a:bodyPr/>
                    <a:lstStyle/>
                    <a:p>
                      <a:pPr algn="ctr"/>
                      <a:r>
                        <a:rPr lang="en-US" altLang="zh-CN" sz="1800" b="0" i="0" u="none" strike="noStrike" kern="1200" baseline="0" dirty="0">
                          <a:solidFill>
                            <a:schemeClr val="dk1"/>
                          </a:solidFill>
                          <a:latin typeface="+mn-lt"/>
                          <a:ea typeface="+mn-ea"/>
                          <a:cs typeface="+mn-cs"/>
                        </a:rPr>
                        <a:t>U</a:t>
                      </a:r>
                      <a:r>
                        <a:rPr lang="en-US" altLang="zh-CN" sz="1800" b="0" i="0" u="none" strike="noStrike" kern="1200" baseline="-25000" dirty="0">
                          <a:solidFill>
                            <a:schemeClr val="dk1"/>
                          </a:solidFill>
                          <a:latin typeface="+mn-lt"/>
                          <a:ea typeface="+mn-ea"/>
                          <a:cs typeface="+mn-cs"/>
                        </a:rPr>
                        <a:t>OM</a:t>
                      </a:r>
                      <a:endParaRPr lang="zh-CN" altLang="en-US" sz="1600" baseline="-250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Arial" pitchFamily="34" charset="0"/>
                          <a:ea typeface="黑体" pitchFamily="49" charset="-122"/>
                          <a:cs typeface="Arial" pitchFamily="34" charset="0"/>
                        </a:rPr>
                        <a:t>V</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zh-CN" altLang="en-US" sz="1600" dirty="0">
                          <a:latin typeface="Arial" pitchFamily="34" charset="0"/>
                          <a:ea typeface="黑体" pitchFamily="49" charset="-122"/>
                          <a:cs typeface="Arial" pitchFamily="34" charset="0"/>
                        </a:rPr>
                        <a:t>输出电压摆动范围</a:t>
                      </a:r>
                    </a:p>
                  </a:txBody>
                  <a:tcPr anchor="ctr"/>
                </a:tc>
                <a:tc>
                  <a:txBody>
                    <a:bodyPr/>
                    <a:lstStyle/>
                    <a:p>
                      <a:pPr algn="ctr"/>
                      <a:r>
                        <a:rPr lang="zh-CN" altLang="en-US" sz="1600" dirty="0">
                          <a:latin typeface="Arial" pitchFamily="34" charset="0"/>
                          <a:ea typeface="黑体" pitchFamily="49" charset="-122"/>
                          <a:cs typeface="Arial" pitchFamily="34" charset="0"/>
                        </a:rPr>
                        <a:t>输出电压范围</a:t>
                      </a:r>
                    </a:p>
                  </a:txBody>
                  <a:tcPr anchor="ctr"/>
                </a:tc>
                <a:extLst>
                  <a:ext uri="{0D108BD9-81ED-4DB2-BD59-A6C34878D82A}">
                    <a16:rowId xmlns:a16="http://schemas.microsoft.com/office/drawing/2014/main" val="10005"/>
                  </a:ext>
                </a:extLst>
              </a:tr>
              <a:tr h="370840">
                <a:tc>
                  <a:txBody>
                    <a:bodyPr/>
                    <a:lstStyle/>
                    <a:p>
                      <a:pPr algn="ctr"/>
                      <a:r>
                        <a:rPr lang="zh-CN" altLang="en-US" sz="1600" dirty="0">
                          <a:latin typeface="Arial" pitchFamily="34" charset="0"/>
                          <a:ea typeface="黑体" pitchFamily="49" charset="-122"/>
                          <a:cs typeface="Arial" pitchFamily="34" charset="0"/>
                        </a:rPr>
                        <a:t>纹波抑制比</a:t>
                      </a:r>
                      <a:endParaRPr lang="en-US" altLang="zh-CN" sz="16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Arial" pitchFamily="34" charset="0"/>
                          <a:ea typeface="黑体" pitchFamily="49" charset="-122"/>
                          <a:cs typeface="Arial" pitchFamily="34" charset="0"/>
                        </a:rPr>
                        <a:t>PSRR</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pitchFamily="34" charset="0"/>
                          <a:ea typeface="黑体" pitchFamily="49" charset="-122"/>
                          <a:cs typeface="Arial" pitchFamily="34" charset="0"/>
                        </a:rPr>
                        <a:t>倍</a:t>
                      </a:r>
                      <a:r>
                        <a:rPr lang="en-US" altLang="zh-CN" sz="1600" dirty="0">
                          <a:latin typeface="Arial" pitchFamily="34" charset="0"/>
                          <a:ea typeface="黑体" pitchFamily="49" charset="-122"/>
                          <a:cs typeface="Arial" pitchFamily="34" charset="0"/>
                        </a:rPr>
                        <a:t>/dB</a:t>
                      </a:r>
                      <a:endParaRPr lang="zh-CN" altLang="en-US" sz="1600" dirty="0">
                        <a:latin typeface="Arial" pitchFamily="34" charset="0"/>
                        <a:ea typeface="黑体" pitchFamily="49" charset="-122"/>
                        <a:cs typeface="Arial" pitchFamily="34" charset="0"/>
                      </a:endParaRPr>
                    </a:p>
                  </a:txBody>
                  <a:tcPr anchor="ctr"/>
                </a:tc>
                <a:tc>
                  <a:txBody>
                    <a:bodyPr/>
                    <a:lstStyle/>
                    <a:p>
                      <a:pPr marL="0" algn="ctr" defTabSz="914400" rtl="0" eaLnBrk="1" latinLnBrk="0" hangingPunct="1"/>
                      <a:r>
                        <a:rPr lang="zh-CN" altLang="en-US" sz="1600" kern="1200" dirty="0">
                          <a:solidFill>
                            <a:schemeClr val="dk1"/>
                          </a:solidFill>
                          <a:latin typeface="Arial" pitchFamily="34" charset="0"/>
                          <a:ea typeface="黑体" pitchFamily="49" charset="-122"/>
                          <a:cs typeface="Arial" pitchFamily="34" charset="0"/>
                        </a:rPr>
                        <a:t>对电源纹波的抑制能力</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Arial" pitchFamily="34" charset="0"/>
                          <a:ea typeface="黑体" pitchFamily="49" charset="-122"/>
                          <a:cs typeface="Arial" pitchFamily="34" charset="0"/>
                        </a:rPr>
                        <a:t>电源纹波的影响</a:t>
                      </a:r>
                    </a:p>
                  </a:txBody>
                  <a:tcPr anchor="ctr"/>
                </a:tc>
                <a:extLst>
                  <a:ext uri="{0D108BD9-81ED-4DB2-BD59-A6C34878D82A}">
                    <a16:rowId xmlns:a16="http://schemas.microsoft.com/office/drawing/2014/main" val="10006"/>
                  </a:ext>
                </a:extLst>
              </a:tr>
              <a:tr h="370840">
                <a:tc>
                  <a:txBody>
                    <a:bodyPr/>
                    <a:lstStyle/>
                    <a:p>
                      <a:pPr algn="ctr"/>
                      <a:r>
                        <a:rPr lang="zh-CN" altLang="en-US" sz="1600" dirty="0">
                          <a:latin typeface="Arial" pitchFamily="34" charset="0"/>
                          <a:ea typeface="黑体" pitchFamily="49" charset="-122"/>
                          <a:cs typeface="Arial" pitchFamily="34" charset="0"/>
                        </a:rPr>
                        <a:t>短路保护电流</a:t>
                      </a:r>
                    </a:p>
                  </a:txBody>
                  <a:tcPr anchor="ctr"/>
                </a:tc>
                <a:tc>
                  <a:txBody>
                    <a:bodyPr/>
                    <a:lstStyle/>
                    <a:p>
                      <a:pPr algn="ctr"/>
                      <a:r>
                        <a:rPr lang="en-US" altLang="zh-CN" sz="1600" dirty="0" err="1">
                          <a:latin typeface="Arial" pitchFamily="34" charset="0"/>
                          <a:ea typeface="黑体" pitchFamily="49" charset="-122"/>
                          <a:cs typeface="Arial" pitchFamily="34" charset="0"/>
                        </a:rPr>
                        <a:t>Ir</a:t>
                      </a:r>
                      <a:endParaRPr lang="zh-CN" altLang="en-US" sz="16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Arial" pitchFamily="34" charset="0"/>
                          <a:ea typeface="黑体" pitchFamily="49" charset="-122"/>
                          <a:cs typeface="Arial" pitchFamily="34" charset="0"/>
                        </a:rPr>
                        <a:t>mA</a:t>
                      </a:r>
                      <a:endParaRPr lang="zh-CN" altLang="en-US" sz="1600" dirty="0">
                        <a:latin typeface="Arial" pitchFamily="34" charset="0"/>
                        <a:ea typeface="黑体" pitchFamily="49" charset="-122"/>
                        <a:cs typeface="Arial" pitchFamily="34" charset="0"/>
                      </a:endParaRPr>
                    </a:p>
                  </a:txBody>
                  <a:tcPr anchor="ctr"/>
                </a:tc>
                <a:tc>
                  <a:txBody>
                    <a:bodyPr/>
                    <a:lstStyle/>
                    <a:p>
                      <a:pPr algn="ctr"/>
                      <a:r>
                        <a:rPr lang="zh-CN" altLang="en-US" sz="1600" dirty="0">
                          <a:latin typeface="Arial" pitchFamily="34" charset="0"/>
                          <a:ea typeface="黑体" pitchFamily="49" charset="-122"/>
                          <a:cs typeface="Arial" pitchFamily="34" charset="0"/>
                        </a:rPr>
                        <a:t>允许最大输出电流</a:t>
                      </a:r>
                    </a:p>
                  </a:txBody>
                  <a:tcPr anchor="ctr"/>
                </a:tc>
                <a:tc>
                  <a:txBody>
                    <a:bodyPr/>
                    <a:lstStyle/>
                    <a:p>
                      <a:pPr algn="ctr"/>
                      <a:r>
                        <a:rPr lang="zh-CN" altLang="en-US" sz="1600" dirty="0">
                          <a:latin typeface="Arial" pitchFamily="34" charset="0"/>
                          <a:ea typeface="黑体" pitchFamily="49" charset="-122"/>
                          <a:cs typeface="Arial" pitchFamily="34" charset="0"/>
                        </a:rPr>
                        <a:t>超过会自动限流保护</a:t>
                      </a:r>
                      <a:r>
                        <a:rPr lang="en-US" altLang="zh-CN" sz="1600" dirty="0">
                          <a:latin typeface="Arial" pitchFamily="34" charset="0"/>
                          <a:ea typeface="黑体" pitchFamily="49" charset="-122"/>
                          <a:cs typeface="Arial" pitchFamily="34" charset="0"/>
                        </a:rPr>
                        <a:t>/</a:t>
                      </a:r>
                      <a:r>
                        <a:rPr lang="zh-CN" altLang="en-US" sz="1600" dirty="0">
                          <a:latin typeface="Arial" pitchFamily="34" charset="0"/>
                          <a:ea typeface="黑体" pitchFamily="49" charset="-122"/>
                          <a:cs typeface="Arial" pitchFamily="34" charset="0"/>
                        </a:rPr>
                        <a:t>关断</a:t>
                      </a:r>
                    </a:p>
                  </a:txBody>
                  <a:tcPr anchor="ctr"/>
                </a:tc>
                <a:extLst>
                  <a:ext uri="{0D108BD9-81ED-4DB2-BD59-A6C34878D82A}">
                    <a16:rowId xmlns:a16="http://schemas.microsoft.com/office/drawing/2014/main" val="10007"/>
                  </a:ext>
                </a:extLst>
              </a:tr>
              <a:tr h="370840">
                <a:tc>
                  <a:txBody>
                    <a:bodyPr/>
                    <a:lstStyle/>
                    <a:p>
                      <a:pPr algn="ctr"/>
                      <a:r>
                        <a:rPr lang="zh-CN" altLang="en-US" sz="1600" dirty="0">
                          <a:latin typeface="Arial" pitchFamily="34" charset="0"/>
                          <a:ea typeface="黑体" pitchFamily="49" charset="-122"/>
                          <a:cs typeface="Arial" pitchFamily="34" charset="0"/>
                        </a:rPr>
                        <a:t>静态电流</a:t>
                      </a:r>
                      <a:endParaRPr lang="en-US" altLang="zh-CN" sz="1600" dirty="0">
                        <a:latin typeface="Arial" pitchFamily="34" charset="0"/>
                        <a:ea typeface="黑体" pitchFamily="49" charset="-122"/>
                        <a:cs typeface="Arial"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Arial" pitchFamily="34" charset="0"/>
                          <a:ea typeface="黑体" pitchFamily="49" charset="-122"/>
                          <a:cs typeface="Arial" pitchFamily="34" charset="0"/>
                        </a:rPr>
                        <a:t>I</a:t>
                      </a:r>
                      <a:r>
                        <a:rPr lang="en-US" altLang="zh-CN" sz="1600" baseline="-25000" dirty="0">
                          <a:latin typeface="Arial" pitchFamily="34" charset="0"/>
                          <a:ea typeface="黑体" pitchFamily="49" charset="-122"/>
                          <a:cs typeface="Arial" pitchFamily="34" charset="0"/>
                        </a:rPr>
                        <a:t>Q</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err="1">
                          <a:latin typeface="Arial" pitchFamily="34" charset="0"/>
                          <a:ea typeface="黑体" pitchFamily="49" charset="-122"/>
                          <a:cs typeface="Arial" pitchFamily="34" charset="0"/>
                        </a:rPr>
                        <a:t>uA</a:t>
                      </a:r>
                      <a:r>
                        <a:rPr lang="en-US" altLang="zh-CN" sz="1600" dirty="0">
                          <a:latin typeface="Arial" pitchFamily="34" charset="0"/>
                          <a:ea typeface="黑体" pitchFamily="49" charset="-122"/>
                          <a:cs typeface="Arial" pitchFamily="34" charset="0"/>
                        </a:rPr>
                        <a:t>/mA</a:t>
                      </a:r>
                      <a:endParaRPr lang="zh-CN" altLang="en-US" sz="1600" dirty="0">
                        <a:latin typeface="Arial" pitchFamily="34" charset="0"/>
                        <a:ea typeface="黑体" pitchFamily="49" charset="-122"/>
                        <a:cs typeface="Arial" pitchFamily="34" charset="0"/>
                      </a:endParaRPr>
                    </a:p>
                  </a:txBody>
                  <a:tcPr anchor="ctr"/>
                </a:tc>
                <a:tc>
                  <a:txBody>
                    <a:bodyPr/>
                    <a:lstStyle/>
                    <a:p>
                      <a:pPr marL="0" algn="ctr" defTabSz="914400" rtl="0" eaLnBrk="1" latinLnBrk="0" hangingPunct="1"/>
                      <a:r>
                        <a:rPr lang="zh-CN" altLang="en-US" sz="1600" kern="1200" dirty="0">
                          <a:solidFill>
                            <a:schemeClr val="dk1"/>
                          </a:solidFill>
                          <a:latin typeface="Arial" pitchFamily="34" charset="0"/>
                          <a:ea typeface="黑体" pitchFamily="49" charset="-122"/>
                          <a:cs typeface="Arial" pitchFamily="34" charset="0"/>
                        </a:rPr>
                        <a:t>无信号时的功耗</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Arial" pitchFamily="34" charset="0"/>
                          <a:ea typeface="黑体" pitchFamily="49" charset="-122"/>
                          <a:cs typeface="Arial" pitchFamily="34" charset="0"/>
                        </a:rPr>
                        <a:t>静态功耗</a:t>
                      </a:r>
                    </a:p>
                  </a:txBody>
                  <a:tcPr anchor="ctr"/>
                </a:tc>
                <a:extLst>
                  <a:ext uri="{0D108BD9-81ED-4DB2-BD59-A6C34878D82A}">
                    <a16:rowId xmlns:a16="http://schemas.microsoft.com/office/drawing/2014/main" val="10008"/>
                  </a:ext>
                </a:extLst>
              </a:tr>
            </a:tbl>
          </a:graphicData>
        </a:graphic>
      </p:graphicFrame>
      <p:sp>
        <p:nvSpPr>
          <p:cNvPr id="7" name="矩形 4"/>
          <p:cNvSpPr>
            <a:spLocks noChangeArrowheads="1"/>
          </p:cNvSpPr>
          <p:nvPr/>
        </p:nvSpPr>
        <p:spPr bwMode="auto">
          <a:xfrm>
            <a:off x="565492" y="1095127"/>
            <a:ext cx="3358435" cy="461665"/>
          </a:xfrm>
          <a:prstGeom prst="rect">
            <a:avLst/>
          </a:prstGeom>
          <a:solidFill>
            <a:schemeClr val="tx2">
              <a:lumMod val="20000"/>
              <a:lumOff val="80000"/>
            </a:schemeClr>
          </a:solidFill>
          <a:ln>
            <a:noFill/>
          </a:ln>
          <a:extLst/>
        </p:spPr>
        <p:txBody>
          <a:bodyPr wrap="square">
            <a:spAutoFit/>
          </a:bodyPr>
          <a:lstStyle/>
          <a:p>
            <a:pPr algn="l"/>
            <a:r>
              <a:rPr lang="zh-CN" altLang="en-US" sz="2400" dirty="0">
                <a:solidFill>
                  <a:srgbClr val="0000FF"/>
                </a:solidFill>
                <a:latin typeface="黑体" pitchFamily="49" charset="-122"/>
                <a:ea typeface="黑体" pitchFamily="49" charset="-122"/>
              </a:rPr>
              <a:t>运放的主要参数</a:t>
            </a:r>
          </a:p>
        </p:txBody>
      </p:sp>
      <p:sp>
        <p:nvSpPr>
          <p:cNvPr id="8" name="矩形 1">
            <a:extLst>
              <a:ext uri="{FF2B5EF4-FFF2-40B4-BE49-F238E27FC236}">
                <a16:creationId xmlns:a16="http://schemas.microsoft.com/office/drawing/2014/main" id="{59BE9974-AF3B-455A-85C1-3017E9E8A9D8}"/>
              </a:ext>
            </a:extLst>
          </p:cNvPr>
          <p:cNvSpPr>
            <a:spLocks noChangeArrowheads="1"/>
          </p:cNvSpPr>
          <p:nvPr/>
        </p:nvSpPr>
        <p:spPr bwMode="auto">
          <a:xfrm>
            <a:off x="5796136"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运放的非理想参数</a:t>
            </a:r>
          </a:p>
        </p:txBody>
      </p:sp>
    </p:spTree>
    <p:extLst>
      <p:ext uri="{BB962C8B-B14F-4D97-AF65-F5344CB8AC3E}">
        <p14:creationId xmlns:p14="http://schemas.microsoft.com/office/powerpoint/2010/main" val="217972792"/>
      </p:ext>
    </p:extLst>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482391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运算放大器</a:t>
            </a:r>
          </a:p>
        </p:txBody>
      </p:sp>
      <p:sp>
        <p:nvSpPr>
          <p:cNvPr id="5126" name="Rectangle 35"/>
          <p:cNvSpPr>
            <a:spLocks noChangeArrowheads="1"/>
          </p:cNvSpPr>
          <p:nvPr/>
        </p:nvSpPr>
        <p:spPr bwMode="auto">
          <a:xfrm>
            <a:off x="2233438" y="3052192"/>
            <a:ext cx="514687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运放的非理想参数</a:t>
            </a:r>
          </a:p>
        </p:txBody>
      </p:sp>
      <p:cxnSp>
        <p:nvCxnSpPr>
          <p:cNvPr id="4" name="直接连接符 3"/>
          <p:cNvCxnSpPr/>
          <p:nvPr/>
        </p:nvCxnSpPr>
        <p:spPr>
          <a:xfrm>
            <a:off x="1835696" y="1878360"/>
            <a:ext cx="9612" cy="391013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33569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33439" y="2192288"/>
            <a:ext cx="514687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运算放大器的原理</a:t>
            </a:r>
          </a:p>
        </p:txBody>
      </p:sp>
      <p:cxnSp>
        <p:nvCxnSpPr>
          <p:cNvPr id="19" name="直接连接符 18"/>
          <p:cNvCxnSpPr/>
          <p:nvPr/>
        </p:nvCxnSpPr>
        <p:spPr>
          <a:xfrm>
            <a:off x="1870001" y="249708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23212" y="3861048"/>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35"/>
          <p:cNvSpPr>
            <a:spLocks noChangeArrowheads="1"/>
          </p:cNvSpPr>
          <p:nvPr/>
        </p:nvSpPr>
        <p:spPr bwMode="auto">
          <a:xfrm>
            <a:off x="2233437" y="3861048"/>
            <a:ext cx="5146875"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与精度有关的参数</a:t>
            </a:r>
          </a:p>
        </p:txBody>
      </p:sp>
      <p:cxnSp>
        <p:nvCxnSpPr>
          <p:cNvPr id="22" name="直接连接符 21"/>
          <p:cNvCxnSpPr/>
          <p:nvPr/>
        </p:nvCxnSpPr>
        <p:spPr>
          <a:xfrm>
            <a:off x="1835695" y="416584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Rectangle 35"/>
          <p:cNvSpPr>
            <a:spLocks noChangeArrowheads="1"/>
          </p:cNvSpPr>
          <p:nvPr/>
        </p:nvSpPr>
        <p:spPr bwMode="auto">
          <a:xfrm>
            <a:off x="2243758" y="4653136"/>
            <a:ext cx="513655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与速度有关的参数</a:t>
            </a:r>
          </a:p>
        </p:txBody>
      </p:sp>
      <p:cxnSp>
        <p:nvCxnSpPr>
          <p:cNvPr id="24" name="直接连接符 23"/>
          <p:cNvCxnSpPr/>
          <p:nvPr/>
        </p:nvCxnSpPr>
        <p:spPr>
          <a:xfrm>
            <a:off x="1846016" y="4957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Rectangle 35"/>
          <p:cNvSpPr>
            <a:spLocks noChangeArrowheads="1"/>
          </p:cNvSpPr>
          <p:nvPr/>
        </p:nvSpPr>
        <p:spPr bwMode="auto">
          <a:xfrm>
            <a:off x="2233438" y="5483696"/>
            <a:ext cx="514687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与电源有关的参数</a:t>
            </a:r>
          </a:p>
        </p:txBody>
      </p:sp>
      <p:cxnSp>
        <p:nvCxnSpPr>
          <p:cNvPr id="15" name="直接连接符 14"/>
          <p:cNvCxnSpPr/>
          <p:nvPr/>
        </p:nvCxnSpPr>
        <p:spPr>
          <a:xfrm>
            <a:off x="1835696" y="578849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534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集成电路概述</a:t>
            </a:r>
          </a:p>
        </p:txBody>
      </p:sp>
      <p:sp>
        <p:nvSpPr>
          <p:cNvPr id="5126" name="Rectangle 35"/>
          <p:cNvSpPr>
            <a:spLocks noChangeArrowheads="1"/>
          </p:cNvSpPr>
          <p:nvPr/>
        </p:nvSpPr>
        <p:spPr bwMode="auto">
          <a:xfrm>
            <a:off x="2233438" y="30521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集成电路的发展和特点</a:t>
            </a:r>
          </a:p>
        </p:txBody>
      </p:sp>
      <p:cxnSp>
        <p:nvCxnSpPr>
          <p:cNvPr id="4" name="直接连接符 3"/>
          <p:cNvCxnSpPr>
            <a:cxnSpLocks/>
          </p:cNvCxnSpPr>
          <p:nvPr/>
        </p:nvCxnSpPr>
        <p:spPr>
          <a:xfrm>
            <a:off x="1835696" y="1878360"/>
            <a:ext cx="0" cy="33074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33569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33439" y="2192288"/>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什么是集成电路</a:t>
            </a:r>
          </a:p>
        </p:txBody>
      </p:sp>
      <p:cxnSp>
        <p:nvCxnSpPr>
          <p:cNvPr id="19" name="直接连接符 18"/>
          <p:cNvCxnSpPr>
            <a:cxnSpLocks/>
          </p:cNvCxnSpPr>
          <p:nvPr/>
        </p:nvCxnSpPr>
        <p:spPr>
          <a:xfrm>
            <a:off x="1835696" y="2497088"/>
            <a:ext cx="4320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23212" y="2192288"/>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233438" y="39665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集成电路分类</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233438" y="48809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集成电路常见封装</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1835695" y="42713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1835694" y="51857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412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a:spLocks noChangeArrowheads="1"/>
          </p:cNvSpPr>
          <p:nvPr/>
        </p:nvSpPr>
        <p:spPr bwMode="auto">
          <a:xfrm>
            <a:off x="490279" y="980728"/>
            <a:ext cx="6097945" cy="461665"/>
          </a:xfrm>
          <a:prstGeom prst="rect">
            <a:avLst/>
          </a:prstGeom>
          <a:solidFill>
            <a:schemeClr val="tx2">
              <a:lumMod val="20000"/>
              <a:lumOff val="80000"/>
            </a:schemeClr>
          </a:solidFill>
          <a:ln>
            <a:noFill/>
          </a:ln>
          <a:extLst/>
        </p:spPr>
        <p:txBody>
          <a:bodyPr wrap="square">
            <a:spAutoFit/>
          </a:bodyPr>
          <a:lstStyle/>
          <a:p>
            <a:pPr algn="l" eaLnBrk="0" hangingPunct="0">
              <a:spcBef>
                <a:spcPct val="20000"/>
              </a:spcBef>
              <a:buFont typeface="Wingdings" pitchFamily="2" charset="2"/>
              <a:buNone/>
            </a:pPr>
            <a:r>
              <a:rPr lang="zh-CN" altLang="en-US" sz="2400" dirty="0">
                <a:solidFill>
                  <a:srgbClr val="0000FF"/>
                </a:solidFill>
                <a:latin typeface="黑体" pitchFamily="49" charset="-122"/>
                <a:ea typeface="黑体" pitchFamily="49" charset="-122"/>
              </a:rPr>
              <a:t>失调电压（</a:t>
            </a:r>
            <a:r>
              <a:rPr lang="en-US" altLang="zh-CN" sz="2400" dirty="0">
                <a:solidFill>
                  <a:srgbClr val="0000FF"/>
                </a:solidFill>
                <a:latin typeface="黑体" pitchFamily="49" charset="-122"/>
                <a:ea typeface="黑体" pitchFamily="49" charset="-122"/>
              </a:rPr>
              <a:t>Offset Voltage</a:t>
            </a:r>
            <a:r>
              <a:rPr lang="zh-CN" altLang="en-US" sz="2400" dirty="0">
                <a:solidFill>
                  <a:srgbClr val="0000FF"/>
                </a:solidFill>
                <a:latin typeface="黑体" pitchFamily="49" charset="-122"/>
                <a:ea typeface="黑体" pitchFamily="49" charset="-122"/>
              </a:rPr>
              <a:t>）</a:t>
            </a:r>
            <a:endParaRPr lang="en-US" altLang="zh-CN" sz="2400" dirty="0">
              <a:solidFill>
                <a:srgbClr val="0000FF"/>
              </a:solidFill>
            </a:endParaRPr>
          </a:p>
        </p:txBody>
      </p:sp>
      <p:sp>
        <p:nvSpPr>
          <p:cNvPr id="2" name="矩形 1"/>
          <p:cNvSpPr/>
          <p:nvPr/>
        </p:nvSpPr>
        <p:spPr>
          <a:xfrm>
            <a:off x="561917" y="3289047"/>
            <a:ext cx="3563888" cy="1508105"/>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原因：</a:t>
            </a:r>
            <a:r>
              <a:rPr lang="en-US" altLang="zh-CN" dirty="0">
                <a:solidFill>
                  <a:srgbClr val="0000FF"/>
                </a:solidFill>
                <a:latin typeface="黑体" pitchFamily="49" charset="-122"/>
                <a:ea typeface="黑体" pitchFamily="49" charset="-122"/>
              </a:rPr>
              <a:t>OP</a:t>
            </a:r>
            <a:r>
              <a:rPr lang="zh-CN" altLang="en-US" dirty="0">
                <a:solidFill>
                  <a:srgbClr val="0000FF"/>
                </a:solidFill>
                <a:latin typeface="黑体" pitchFamily="49" charset="-122"/>
                <a:ea typeface="黑体" pitchFamily="49" charset="-122"/>
              </a:rPr>
              <a:t>内部的不对称性</a:t>
            </a:r>
            <a:endParaRPr lang="en-US" altLang="zh-CN" dirty="0">
              <a:solidFill>
                <a:srgbClr val="0000FF"/>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cs typeface="Times New Roman"/>
              </a:rPr>
              <a:t>（</a:t>
            </a:r>
            <a:r>
              <a:rPr lang="en-US" altLang="zh-CN" dirty="0">
                <a:solidFill>
                  <a:srgbClr val="0000FF"/>
                </a:solidFill>
                <a:latin typeface="黑体" pitchFamily="49" charset="-122"/>
                <a:ea typeface="黑体" pitchFamily="49" charset="-122"/>
                <a:cs typeface="Times New Roman"/>
              </a:rPr>
              <a:t>1</a:t>
            </a:r>
            <a:r>
              <a:rPr lang="zh-CN" altLang="en-US" dirty="0">
                <a:solidFill>
                  <a:srgbClr val="0000FF"/>
                </a:solidFill>
                <a:latin typeface="黑体" pitchFamily="49" charset="-122"/>
                <a:ea typeface="黑体" pitchFamily="49" charset="-122"/>
                <a:cs typeface="Times New Roman"/>
              </a:rPr>
              <a:t>）输入级的不对称</a:t>
            </a:r>
            <a:endParaRPr lang="en-US" altLang="zh-CN" dirty="0">
              <a:solidFill>
                <a:srgbClr val="0000FF"/>
              </a:solidFill>
              <a:latin typeface="黑体" pitchFamily="49" charset="-122"/>
              <a:ea typeface="黑体" pitchFamily="49" charset="-122"/>
              <a:cs typeface="Times New Roman"/>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cs typeface="Times New Roman"/>
              </a:rPr>
              <a:t>（</a:t>
            </a:r>
            <a:r>
              <a:rPr lang="en-US" altLang="zh-CN" dirty="0">
                <a:solidFill>
                  <a:srgbClr val="0000FF"/>
                </a:solidFill>
                <a:latin typeface="黑体" pitchFamily="49" charset="-122"/>
                <a:ea typeface="黑体" pitchFamily="49" charset="-122"/>
                <a:cs typeface="Times New Roman"/>
              </a:rPr>
              <a:t>2</a:t>
            </a:r>
            <a:r>
              <a:rPr lang="zh-CN" altLang="en-US" dirty="0">
                <a:solidFill>
                  <a:srgbClr val="0000FF"/>
                </a:solidFill>
                <a:latin typeface="黑体" pitchFamily="49" charset="-122"/>
                <a:ea typeface="黑体" pitchFamily="49" charset="-122"/>
                <a:cs typeface="Times New Roman"/>
              </a:rPr>
              <a:t>）中间级的不对称</a:t>
            </a:r>
            <a:endParaRPr lang="en-US" altLang="zh-CN" dirty="0">
              <a:solidFill>
                <a:srgbClr val="0000FF"/>
              </a:solidFill>
              <a:latin typeface="黑体" pitchFamily="49" charset="-122"/>
              <a:ea typeface="黑体" pitchFamily="49" charset="-122"/>
              <a:cs typeface="Times New Roman"/>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cs typeface="Times New Roman"/>
              </a:rPr>
              <a:t>（</a:t>
            </a:r>
            <a:r>
              <a:rPr lang="en-US" altLang="zh-CN" dirty="0">
                <a:solidFill>
                  <a:srgbClr val="0000FF"/>
                </a:solidFill>
                <a:latin typeface="黑体" pitchFamily="49" charset="-122"/>
                <a:ea typeface="黑体" pitchFamily="49" charset="-122"/>
                <a:cs typeface="Times New Roman"/>
              </a:rPr>
              <a:t>3</a:t>
            </a:r>
            <a:r>
              <a:rPr lang="zh-CN" altLang="en-US" dirty="0">
                <a:solidFill>
                  <a:srgbClr val="0000FF"/>
                </a:solidFill>
                <a:latin typeface="黑体" pitchFamily="49" charset="-122"/>
                <a:ea typeface="黑体" pitchFamily="49" charset="-122"/>
                <a:cs typeface="Times New Roman"/>
              </a:rPr>
              <a:t>）输出级的偏压</a:t>
            </a:r>
            <a:endParaRPr lang="en-US" altLang="zh-CN" dirty="0">
              <a:solidFill>
                <a:srgbClr val="0000FF"/>
              </a:solidFill>
              <a:latin typeface="Times New Roman"/>
              <a:ea typeface="黑体" pitchFamily="49" charset="-122"/>
              <a:cs typeface="Times New Roman"/>
            </a:endParaRPr>
          </a:p>
        </p:txBody>
      </p:sp>
      <p:sp>
        <p:nvSpPr>
          <p:cNvPr id="25" name="矩形 24"/>
          <p:cNvSpPr/>
          <p:nvPr/>
        </p:nvSpPr>
        <p:spPr>
          <a:xfrm>
            <a:off x="561917" y="4862482"/>
            <a:ext cx="3563888" cy="1138773"/>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对策：</a:t>
            </a:r>
            <a:endParaRPr lang="en-US" altLang="zh-CN" dirty="0">
              <a:solidFill>
                <a:srgbClr val="FF0000"/>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rPr>
              <a:t>（</a:t>
            </a:r>
            <a:r>
              <a:rPr lang="en-US" altLang="zh-CN" dirty="0">
                <a:solidFill>
                  <a:srgbClr val="0000FF"/>
                </a:solidFill>
                <a:latin typeface="黑体" pitchFamily="49" charset="-122"/>
                <a:ea typeface="黑体" pitchFamily="49" charset="-122"/>
              </a:rPr>
              <a:t>1</a:t>
            </a:r>
            <a:r>
              <a:rPr lang="zh-CN" altLang="en-US" dirty="0">
                <a:solidFill>
                  <a:srgbClr val="0000FF"/>
                </a:solidFill>
                <a:latin typeface="黑体" pitchFamily="49" charset="-122"/>
                <a:ea typeface="黑体" pitchFamily="49" charset="-122"/>
              </a:rPr>
              <a:t>）调零</a:t>
            </a:r>
            <a:r>
              <a:rPr lang="en-US" altLang="zh-CN" dirty="0">
                <a:solidFill>
                  <a:srgbClr val="0000FF"/>
                </a:solidFill>
                <a:latin typeface="黑体" pitchFamily="49" charset="-122"/>
                <a:ea typeface="黑体" pitchFamily="49" charset="-122"/>
              </a:rPr>
              <a:t>/</a:t>
            </a:r>
            <a:r>
              <a:rPr lang="zh-CN" altLang="en-US" dirty="0">
                <a:solidFill>
                  <a:srgbClr val="0000FF"/>
                </a:solidFill>
                <a:latin typeface="黑体" pitchFamily="49" charset="-122"/>
                <a:ea typeface="黑体" pitchFamily="49" charset="-122"/>
              </a:rPr>
              <a:t>（内部、外部）</a:t>
            </a:r>
            <a:endParaRPr lang="en-US" altLang="zh-CN" dirty="0">
              <a:solidFill>
                <a:srgbClr val="0000FF"/>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cs typeface="Times New Roman"/>
              </a:rPr>
              <a:t>（</a:t>
            </a:r>
            <a:r>
              <a:rPr lang="en-US" altLang="zh-CN" dirty="0">
                <a:solidFill>
                  <a:srgbClr val="0000FF"/>
                </a:solidFill>
                <a:latin typeface="黑体" pitchFamily="49" charset="-122"/>
                <a:ea typeface="黑体" pitchFamily="49" charset="-122"/>
                <a:cs typeface="Times New Roman"/>
              </a:rPr>
              <a:t>2</a:t>
            </a:r>
            <a:r>
              <a:rPr lang="zh-CN" altLang="en-US" dirty="0">
                <a:solidFill>
                  <a:srgbClr val="0000FF"/>
                </a:solidFill>
                <a:latin typeface="黑体" pitchFamily="49" charset="-122"/>
                <a:ea typeface="黑体" pitchFamily="49" charset="-122"/>
                <a:cs typeface="Times New Roman"/>
              </a:rPr>
              <a:t>）选择低失调运放</a:t>
            </a:r>
            <a:endParaRPr lang="en-US" altLang="zh-CN" dirty="0">
              <a:solidFill>
                <a:srgbClr val="0000FF"/>
              </a:solidFill>
              <a:latin typeface="Times New Roman"/>
              <a:ea typeface="黑体" pitchFamily="49" charset="-122"/>
              <a:cs typeface="Times New Roman"/>
            </a:endParaRPr>
          </a:p>
        </p:txBody>
      </p:sp>
      <p:sp>
        <p:nvSpPr>
          <p:cNvPr id="26" name="矩形 25"/>
          <p:cNvSpPr/>
          <p:nvPr/>
        </p:nvSpPr>
        <p:spPr>
          <a:xfrm>
            <a:off x="539552" y="1700808"/>
            <a:ext cx="4664165" cy="400110"/>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现象：</a:t>
            </a:r>
            <a:r>
              <a:rPr lang="zh-CN" altLang="en-US" dirty="0">
                <a:solidFill>
                  <a:srgbClr val="0000FF"/>
                </a:solidFill>
                <a:latin typeface="黑体" pitchFamily="49" charset="-122"/>
                <a:ea typeface="黑体" pitchFamily="49" charset="-122"/>
              </a:rPr>
              <a:t>等效到输入级的固定电压偏差</a:t>
            </a:r>
            <a:endParaRPr lang="en-US" altLang="zh-CN" dirty="0">
              <a:solidFill>
                <a:srgbClr val="0000FF"/>
              </a:solidFill>
              <a:latin typeface="黑体" pitchFamily="49" charset="-122"/>
              <a:ea typeface="黑体" pitchFamily="49" charset="-122"/>
            </a:endParaRPr>
          </a:p>
        </p:txBody>
      </p:sp>
      <p:pic>
        <p:nvPicPr>
          <p:cNvPr id="181250" name="Picture 2" descr="D:\我的课件\模电\模电课程仿真\模电仿真课件\运放非理想参数\素材\pcop.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399" y="4221088"/>
            <a:ext cx="40576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81251" name="Picture 3" descr="D:\我的课件\模电\模电课程仿真\模电仿真课件\运放非理想参数\素材\失调原因.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494378"/>
            <a:ext cx="3368587" cy="2636628"/>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539552" y="2164794"/>
            <a:ext cx="4664165" cy="769441"/>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影响：</a:t>
            </a:r>
            <a:r>
              <a:rPr lang="zh-CN" altLang="en-US" dirty="0">
                <a:solidFill>
                  <a:srgbClr val="0000FF"/>
                </a:solidFill>
                <a:latin typeface="黑体" pitchFamily="49" charset="-122"/>
                <a:ea typeface="黑体" pitchFamily="49" charset="-122"/>
              </a:rPr>
              <a:t>引起输出直流电压偏差</a:t>
            </a:r>
            <a:endParaRPr lang="en-US" altLang="zh-CN" dirty="0">
              <a:solidFill>
                <a:srgbClr val="0000FF"/>
              </a:solidFill>
              <a:latin typeface="黑体" pitchFamily="49" charset="-122"/>
              <a:ea typeface="黑体" pitchFamily="49" charset="-122"/>
            </a:endParaRPr>
          </a:p>
          <a:p>
            <a:pPr marL="447675" indent="-447675" algn="l" eaLnBrk="0" hangingPunct="0">
              <a:spcBef>
                <a:spcPct val="20000"/>
              </a:spcBef>
            </a:pPr>
            <a:r>
              <a:rPr lang="en-US" altLang="zh-CN" dirty="0">
                <a:solidFill>
                  <a:srgbClr val="0000FF"/>
                </a:solidFill>
                <a:latin typeface="黑体" pitchFamily="49" charset="-122"/>
                <a:ea typeface="黑体" pitchFamily="49" charset="-122"/>
              </a:rPr>
              <a:t>      </a:t>
            </a:r>
            <a:r>
              <a:rPr lang="zh-CN" altLang="en-US" dirty="0">
                <a:solidFill>
                  <a:srgbClr val="0000FF"/>
                </a:solidFill>
                <a:latin typeface="黑体" pitchFamily="49" charset="-122"/>
                <a:ea typeface="黑体" pitchFamily="49" charset="-122"/>
              </a:rPr>
              <a:t>高增益时尤为严重</a:t>
            </a:r>
            <a:endParaRPr lang="en-US" altLang="zh-CN" dirty="0">
              <a:solidFill>
                <a:srgbClr val="0000FF"/>
              </a:solidFill>
              <a:latin typeface="黑体" pitchFamily="49" charset="-122"/>
              <a:ea typeface="黑体" pitchFamily="49" charset="-122"/>
            </a:endParaRPr>
          </a:p>
        </p:txBody>
      </p:sp>
      <p:sp>
        <p:nvSpPr>
          <p:cNvPr id="10" name="矩形 1">
            <a:extLst>
              <a:ext uri="{FF2B5EF4-FFF2-40B4-BE49-F238E27FC236}">
                <a16:creationId xmlns:a16="http://schemas.microsoft.com/office/drawing/2014/main" id="{72B261A8-9C96-4CE1-BB47-A5785D5C50C4}"/>
              </a:ext>
            </a:extLst>
          </p:cNvPr>
          <p:cNvSpPr>
            <a:spLocks noChangeArrowheads="1"/>
          </p:cNvSpPr>
          <p:nvPr/>
        </p:nvSpPr>
        <p:spPr bwMode="auto">
          <a:xfrm>
            <a:off x="5796136"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与精度有关的参数</a:t>
            </a:r>
          </a:p>
        </p:txBody>
      </p:sp>
    </p:spTree>
    <p:extLst>
      <p:ext uri="{BB962C8B-B14F-4D97-AF65-F5344CB8AC3E}">
        <p14:creationId xmlns:p14="http://schemas.microsoft.com/office/powerpoint/2010/main" val="1270826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a:spLocks noChangeArrowheads="1"/>
          </p:cNvSpPr>
          <p:nvPr/>
        </p:nvSpPr>
        <p:spPr bwMode="auto">
          <a:xfrm>
            <a:off x="490279" y="980728"/>
            <a:ext cx="6097945" cy="461665"/>
          </a:xfrm>
          <a:prstGeom prst="rect">
            <a:avLst/>
          </a:prstGeom>
          <a:solidFill>
            <a:schemeClr val="tx2">
              <a:lumMod val="20000"/>
              <a:lumOff val="80000"/>
            </a:schemeClr>
          </a:solidFill>
          <a:ln>
            <a:noFill/>
          </a:ln>
          <a:extLst/>
        </p:spPr>
        <p:txBody>
          <a:bodyPr wrap="square">
            <a:spAutoFit/>
          </a:bodyPr>
          <a:lstStyle/>
          <a:p>
            <a:pPr algn="l" eaLnBrk="0" hangingPunct="0">
              <a:spcBef>
                <a:spcPct val="20000"/>
              </a:spcBef>
              <a:buFont typeface="Wingdings" pitchFamily="2" charset="2"/>
              <a:buNone/>
            </a:pPr>
            <a:r>
              <a:rPr lang="zh-CN" altLang="en-US" sz="2400" dirty="0">
                <a:solidFill>
                  <a:srgbClr val="0000FF"/>
                </a:solidFill>
                <a:latin typeface="黑体" pitchFamily="49" charset="-122"/>
                <a:ea typeface="黑体" pitchFamily="49" charset="-122"/>
              </a:rPr>
              <a:t>偏置电流（</a:t>
            </a:r>
            <a:r>
              <a:rPr lang="en-US" altLang="zh-CN" sz="2400" dirty="0">
                <a:solidFill>
                  <a:srgbClr val="0000FF"/>
                </a:solidFill>
                <a:latin typeface="黑体" pitchFamily="49" charset="-122"/>
                <a:ea typeface="黑体" pitchFamily="49" charset="-122"/>
              </a:rPr>
              <a:t>Bias Current</a:t>
            </a:r>
            <a:r>
              <a:rPr lang="zh-CN" altLang="en-US" sz="2400" dirty="0">
                <a:solidFill>
                  <a:srgbClr val="0000FF"/>
                </a:solidFill>
                <a:latin typeface="黑体" pitchFamily="49" charset="-122"/>
                <a:ea typeface="黑体" pitchFamily="49" charset="-122"/>
              </a:rPr>
              <a:t>）</a:t>
            </a:r>
            <a:endParaRPr lang="en-US" altLang="zh-CN" sz="2400" dirty="0">
              <a:solidFill>
                <a:srgbClr val="0000FF"/>
              </a:solidFill>
            </a:endParaRPr>
          </a:p>
        </p:txBody>
      </p:sp>
      <p:sp>
        <p:nvSpPr>
          <p:cNvPr id="4" name="矩形 3"/>
          <p:cNvSpPr/>
          <p:nvPr/>
        </p:nvSpPr>
        <p:spPr>
          <a:xfrm>
            <a:off x="611560" y="2380818"/>
            <a:ext cx="3563888" cy="400110"/>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原因：</a:t>
            </a:r>
            <a:r>
              <a:rPr lang="zh-CN" altLang="en-US" dirty="0">
                <a:solidFill>
                  <a:srgbClr val="0000FF"/>
                </a:solidFill>
                <a:latin typeface="黑体" pitchFamily="49" charset="-122"/>
                <a:ea typeface="黑体" pitchFamily="49" charset="-122"/>
              </a:rPr>
              <a:t>输入级晶体管需要偏置</a:t>
            </a:r>
            <a:endParaRPr lang="en-US" altLang="zh-CN" dirty="0">
              <a:solidFill>
                <a:srgbClr val="0000FF"/>
              </a:solidFill>
              <a:latin typeface="黑体" pitchFamily="49" charset="-122"/>
              <a:ea typeface="黑体" pitchFamily="49" charset="-122"/>
            </a:endParaRPr>
          </a:p>
        </p:txBody>
      </p:sp>
      <p:sp>
        <p:nvSpPr>
          <p:cNvPr id="5" name="矩形 4"/>
          <p:cNvSpPr/>
          <p:nvPr/>
        </p:nvSpPr>
        <p:spPr>
          <a:xfrm>
            <a:off x="611560" y="4365104"/>
            <a:ext cx="3563888" cy="1138773"/>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对策：</a:t>
            </a:r>
            <a:endParaRPr lang="en-US" altLang="zh-CN" dirty="0">
              <a:solidFill>
                <a:srgbClr val="FF0000"/>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rPr>
              <a:t>（</a:t>
            </a:r>
            <a:r>
              <a:rPr lang="en-US" altLang="zh-CN" dirty="0">
                <a:solidFill>
                  <a:srgbClr val="0000FF"/>
                </a:solidFill>
                <a:latin typeface="黑体" pitchFamily="49" charset="-122"/>
                <a:ea typeface="黑体" pitchFamily="49" charset="-122"/>
              </a:rPr>
              <a:t>1</a:t>
            </a:r>
            <a:r>
              <a:rPr lang="zh-CN" altLang="en-US" dirty="0">
                <a:solidFill>
                  <a:srgbClr val="0000FF"/>
                </a:solidFill>
                <a:latin typeface="黑体" pitchFamily="49" charset="-122"/>
                <a:ea typeface="黑体" pitchFamily="49" charset="-122"/>
              </a:rPr>
              <a:t>）增加平衡电阻</a:t>
            </a:r>
            <a:endParaRPr lang="en-US" altLang="zh-CN" dirty="0">
              <a:solidFill>
                <a:srgbClr val="0000FF"/>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cs typeface="Times New Roman"/>
              </a:rPr>
              <a:t>（</a:t>
            </a:r>
            <a:r>
              <a:rPr lang="en-US" altLang="zh-CN" dirty="0">
                <a:solidFill>
                  <a:srgbClr val="0000FF"/>
                </a:solidFill>
                <a:latin typeface="黑体" pitchFamily="49" charset="-122"/>
                <a:ea typeface="黑体" pitchFamily="49" charset="-122"/>
                <a:cs typeface="Times New Roman"/>
              </a:rPr>
              <a:t>2</a:t>
            </a:r>
            <a:r>
              <a:rPr lang="zh-CN" altLang="en-US" dirty="0">
                <a:solidFill>
                  <a:srgbClr val="0000FF"/>
                </a:solidFill>
                <a:latin typeface="黑体" pitchFamily="49" charset="-122"/>
                <a:ea typeface="黑体" pitchFamily="49" charset="-122"/>
                <a:cs typeface="Times New Roman"/>
              </a:rPr>
              <a:t>）择低偏流运放</a:t>
            </a:r>
            <a:endParaRPr lang="en-US" altLang="zh-CN" dirty="0">
              <a:solidFill>
                <a:srgbClr val="0000FF"/>
              </a:solidFill>
              <a:latin typeface="Times New Roman"/>
              <a:ea typeface="黑体" pitchFamily="49" charset="-122"/>
              <a:cs typeface="Times New Roman"/>
            </a:endParaRPr>
          </a:p>
        </p:txBody>
      </p:sp>
      <p:sp>
        <p:nvSpPr>
          <p:cNvPr id="6" name="矩形 5"/>
          <p:cNvSpPr/>
          <p:nvPr/>
        </p:nvSpPr>
        <p:spPr>
          <a:xfrm>
            <a:off x="611560" y="1700808"/>
            <a:ext cx="4664165" cy="400110"/>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现象：</a:t>
            </a:r>
            <a:r>
              <a:rPr lang="zh-CN" altLang="en-US" dirty="0">
                <a:solidFill>
                  <a:srgbClr val="0000FF"/>
                </a:solidFill>
                <a:latin typeface="黑体" pitchFamily="49" charset="-122"/>
                <a:ea typeface="黑体" pitchFamily="49" charset="-122"/>
              </a:rPr>
              <a:t>输入端流入</a:t>
            </a:r>
            <a:r>
              <a:rPr lang="en-US" altLang="zh-CN" dirty="0">
                <a:solidFill>
                  <a:srgbClr val="0000FF"/>
                </a:solidFill>
                <a:latin typeface="黑体" pitchFamily="49" charset="-122"/>
                <a:ea typeface="黑体" pitchFamily="49" charset="-122"/>
              </a:rPr>
              <a:t>(</a:t>
            </a:r>
            <a:r>
              <a:rPr lang="zh-CN" altLang="en-US" dirty="0">
                <a:solidFill>
                  <a:srgbClr val="0000FF"/>
                </a:solidFill>
                <a:latin typeface="黑体" pitchFamily="49" charset="-122"/>
                <a:ea typeface="黑体" pitchFamily="49" charset="-122"/>
              </a:rPr>
              <a:t>流出</a:t>
            </a:r>
            <a:r>
              <a:rPr lang="en-US" altLang="zh-CN" dirty="0">
                <a:solidFill>
                  <a:srgbClr val="0000FF"/>
                </a:solidFill>
                <a:latin typeface="黑体" pitchFamily="49" charset="-122"/>
                <a:ea typeface="黑体" pitchFamily="49" charset="-122"/>
              </a:rPr>
              <a:t>)</a:t>
            </a:r>
            <a:r>
              <a:rPr lang="zh-CN" altLang="en-US" dirty="0">
                <a:solidFill>
                  <a:srgbClr val="0000FF"/>
                </a:solidFill>
                <a:latin typeface="黑体" pitchFamily="49" charset="-122"/>
                <a:ea typeface="黑体" pitchFamily="49" charset="-122"/>
              </a:rPr>
              <a:t>电流</a:t>
            </a:r>
            <a:endParaRPr lang="en-US" altLang="zh-CN" dirty="0">
              <a:solidFill>
                <a:srgbClr val="0000FF"/>
              </a:solidFill>
              <a:latin typeface="黑体" pitchFamily="49" charset="-122"/>
              <a:ea typeface="黑体" pitchFamily="49" charset="-122"/>
            </a:endParaRPr>
          </a:p>
        </p:txBody>
      </p:sp>
      <p:sp>
        <p:nvSpPr>
          <p:cNvPr id="7" name="矩形 6"/>
          <p:cNvSpPr/>
          <p:nvPr/>
        </p:nvSpPr>
        <p:spPr>
          <a:xfrm>
            <a:off x="611560" y="2996952"/>
            <a:ext cx="3563888" cy="1015663"/>
          </a:xfrm>
          <a:prstGeom prst="rect">
            <a:avLst/>
          </a:prstGeom>
        </p:spPr>
        <p:txBody>
          <a:bodyPr wrap="square">
            <a:spAutoFit/>
          </a:bodyPr>
          <a:lstStyle/>
          <a:p>
            <a:pPr marL="719138" indent="-719138" algn="l" eaLnBrk="0" hangingPunct="0">
              <a:spcBef>
                <a:spcPct val="20000"/>
              </a:spcBef>
            </a:pPr>
            <a:r>
              <a:rPr lang="zh-CN" altLang="en-US" dirty="0">
                <a:solidFill>
                  <a:srgbClr val="FF0000"/>
                </a:solidFill>
                <a:latin typeface="黑体" pitchFamily="49" charset="-122"/>
                <a:ea typeface="黑体" pitchFamily="49" charset="-122"/>
              </a:rPr>
              <a:t>影响：</a:t>
            </a:r>
            <a:r>
              <a:rPr lang="zh-CN" altLang="en-US" dirty="0">
                <a:solidFill>
                  <a:srgbClr val="0000FF"/>
                </a:solidFill>
                <a:latin typeface="黑体" pitchFamily="49" charset="-122"/>
                <a:ea typeface="黑体" pitchFamily="49" charset="-122"/>
              </a:rPr>
              <a:t>流过外部电阻时引起输入端电压差，源阻及反馈支路高阻时尤为严重</a:t>
            </a:r>
            <a:endParaRPr lang="en-US" altLang="zh-CN" dirty="0">
              <a:solidFill>
                <a:srgbClr val="0000FF"/>
              </a:solidFill>
              <a:latin typeface="黑体" pitchFamily="49" charset="-122"/>
              <a:ea typeface="黑体" pitchFamily="49" charset="-122"/>
            </a:endParaRPr>
          </a:p>
        </p:txBody>
      </p:sp>
      <p:pic>
        <p:nvPicPr>
          <p:cNvPr id="182274" name="Picture 2" descr="D:\我的课件\模电\模电课程仿真\模电仿真课件\运放非理想参数\素材\Ib.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88455"/>
            <a:ext cx="3705225" cy="2638425"/>
          </a:xfrm>
          <a:prstGeom prst="rect">
            <a:avLst/>
          </a:prstGeom>
          <a:noFill/>
          <a:extLst>
            <a:ext uri="{909E8E84-426E-40DD-AFC4-6F175D3DCCD1}">
              <a14:hiddenFill xmlns:a14="http://schemas.microsoft.com/office/drawing/2010/main">
                <a:solidFill>
                  <a:srgbClr val="FFFFFF"/>
                </a:solidFill>
              </a14:hiddenFill>
            </a:ext>
          </a:extLst>
        </p:spPr>
      </p:pic>
      <p:pic>
        <p:nvPicPr>
          <p:cNvPr id="182276" name="Picture 4" descr="https://ss0.bdstatic.com/70cFvHSh_Q1YnxGkpoWK1HF6hhy/it/u=2411935183,893300759&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2382" y="4437112"/>
            <a:ext cx="4064843" cy="177246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
            <a:extLst>
              <a:ext uri="{FF2B5EF4-FFF2-40B4-BE49-F238E27FC236}">
                <a16:creationId xmlns:a16="http://schemas.microsoft.com/office/drawing/2014/main" id="{BBEFAB6B-DBDD-4EF8-ABEF-A53A7610FA73}"/>
              </a:ext>
            </a:extLst>
          </p:cNvPr>
          <p:cNvSpPr>
            <a:spLocks noChangeArrowheads="1"/>
          </p:cNvSpPr>
          <p:nvPr/>
        </p:nvSpPr>
        <p:spPr bwMode="auto">
          <a:xfrm>
            <a:off x="5796136"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与精度有关的参数</a:t>
            </a:r>
          </a:p>
        </p:txBody>
      </p:sp>
    </p:spTree>
    <p:extLst>
      <p:ext uri="{BB962C8B-B14F-4D97-AF65-F5344CB8AC3E}">
        <p14:creationId xmlns:p14="http://schemas.microsoft.com/office/powerpoint/2010/main" val="2315748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a:spLocks noChangeArrowheads="1"/>
          </p:cNvSpPr>
          <p:nvPr/>
        </p:nvSpPr>
        <p:spPr bwMode="auto">
          <a:xfrm>
            <a:off x="490279" y="980728"/>
            <a:ext cx="6097945" cy="461665"/>
          </a:xfrm>
          <a:prstGeom prst="rect">
            <a:avLst/>
          </a:prstGeom>
          <a:solidFill>
            <a:schemeClr val="tx2">
              <a:lumMod val="20000"/>
              <a:lumOff val="80000"/>
            </a:schemeClr>
          </a:solidFill>
          <a:ln>
            <a:noFill/>
          </a:ln>
          <a:extLst/>
        </p:spPr>
        <p:txBody>
          <a:bodyPr wrap="square">
            <a:spAutoFit/>
          </a:bodyPr>
          <a:lstStyle/>
          <a:p>
            <a:pPr algn="l" eaLnBrk="0" hangingPunct="0">
              <a:spcBef>
                <a:spcPct val="20000"/>
              </a:spcBef>
              <a:buFont typeface="Wingdings" pitchFamily="2" charset="2"/>
              <a:buNone/>
            </a:pPr>
            <a:r>
              <a:rPr lang="zh-CN" altLang="en-US" sz="2400" dirty="0">
                <a:solidFill>
                  <a:srgbClr val="0000FF"/>
                </a:solidFill>
                <a:latin typeface="黑体" pitchFamily="49" charset="-122"/>
                <a:ea typeface="黑体" pitchFamily="49" charset="-122"/>
              </a:rPr>
              <a:t>开环增益（</a:t>
            </a:r>
            <a:r>
              <a:rPr lang="en-US" altLang="zh-CN" sz="2400" dirty="0">
                <a:solidFill>
                  <a:srgbClr val="0000FF"/>
                </a:solidFill>
                <a:latin typeface="黑体" pitchFamily="49" charset="-122"/>
                <a:ea typeface="黑体" pitchFamily="49" charset="-122"/>
              </a:rPr>
              <a:t>Open Loop Gain</a:t>
            </a:r>
            <a:r>
              <a:rPr lang="zh-CN" altLang="en-US" sz="2400" dirty="0">
                <a:solidFill>
                  <a:srgbClr val="0000FF"/>
                </a:solidFill>
                <a:latin typeface="黑体" pitchFamily="49" charset="-122"/>
                <a:ea typeface="黑体" pitchFamily="49" charset="-122"/>
              </a:rPr>
              <a:t>）</a:t>
            </a:r>
            <a:endParaRPr lang="en-US" altLang="zh-CN" sz="2400" dirty="0">
              <a:solidFill>
                <a:srgbClr val="0000FF"/>
              </a:solidFill>
            </a:endParaRPr>
          </a:p>
        </p:txBody>
      </p:sp>
      <p:sp>
        <p:nvSpPr>
          <p:cNvPr id="4" name="矩形 3"/>
          <p:cNvSpPr/>
          <p:nvPr/>
        </p:nvSpPr>
        <p:spPr>
          <a:xfrm>
            <a:off x="611560" y="2564904"/>
            <a:ext cx="4104456" cy="707886"/>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原因：</a:t>
            </a:r>
            <a:r>
              <a:rPr lang="zh-CN" altLang="en-US" dirty="0">
                <a:solidFill>
                  <a:srgbClr val="0000FF"/>
                </a:solidFill>
                <a:latin typeface="黑体" pitchFamily="49" charset="-122"/>
                <a:ea typeface="黑体" pitchFamily="49" charset="-122"/>
              </a:rPr>
              <a:t>增益环节</a:t>
            </a:r>
            <a:r>
              <a:rPr lang="en-US" altLang="zh-CN" dirty="0">
                <a:solidFill>
                  <a:srgbClr val="0000FF"/>
                </a:solidFill>
                <a:latin typeface="黑体" pitchFamily="49" charset="-122"/>
                <a:ea typeface="黑体" pitchFamily="49" charset="-122"/>
              </a:rPr>
              <a:t>A</a:t>
            </a:r>
            <a:r>
              <a:rPr lang="zh-CN" altLang="en-US" dirty="0">
                <a:solidFill>
                  <a:srgbClr val="0000FF"/>
                </a:solidFill>
                <a:latin typeface="黑体" pitchFamily="49" charset="-122"/>
                <a:ea typeface="黑体" pitchFamily="49" charset="-122"/>
              </a:rPr>
              <a:t>并非无穷大，且从</a:t>
            </a:r>
            <a:r>
              <a:rPr lang="en-US" altLang="zh-CN" dirty="0">
                <a:solidFill>
                  <a:srgbClr val="0000FF"/>
                </a:solidFill>
                <a:latin typeface="黑体" pitchFamily="49" charset="-122"/>
                <a:ea typeface="黑体" pitchFamily="49" charset="-122"/>
              </a:rPr>
              <a:t>10Hz</a:t>
            </a:r>
            <a:r>
              <a:rPr lang="zh-CN" altLang="en-US" dirty="0">
                <a:solidFill>
                  <a:srgbClr val="0000FF"/>
                </a:solidFill>
                <a:latin typeface="黑体" pitchFamily="49" charset="-122"/>
                <a:ea typeface="黑体" pitchFamily="49" charset="-122"/>
              </a:rPr>
              <a:t>以上就开始下降</a:t>
            </a:r>
            <a:endParaRPr lang="en-US" altLang="zh-CN" dirty="0">
              <a:solidFill>
                <a:srgbClr val="0000FF"/>
              </a:solidFill>
              <a:latin typeface="黑体" pitchFamily="49" charset="-122"/>
              <a:ea typeface="黑体" pitchFamily="49" charset="-122"/>
            </a:endParaRPr>
          </a:p>
        </p:txBody>
      </p:sp>
      <p:sp>
        <p:nvSpPr>
          <p:cNvPr id="5" name="矩形 4"/>
          <p:cNvSpPr/>
          <p:nvPr/>
        </p:nvSpPr>
        <p:spPr>
          <a:xfrm>
            <a:off x="648072" y="4934778"/>
            <a:ext cx="3563888" cy="1446550"/>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对策：</a:t>
            </a:r>
            <a:endParaRPr lang="en-US" altLang="zh-CN" dirty="0">
              <a:solidFill>
                <a:srgbClr val="FF0000"/>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rPr>
              <a:t>（</a:t>
            </a:r>
            <a:r>
              <a:rPr lang="en-US" altLang="zh-CN" dirty="0">
                <a:solidFill>
                  <a:srgbClr val="0000FF"/>
                </a:solidFill>
                <a:latin typeface="黑体" pitchFamily="49" charset="-122"/>
                <a:ea typeface="黑体" pitchFamily="49" charset="-122"/>
              </a:rPr>
              <a:t>1</a:t>
            </a:r>
            <a:r>
              <a:rPr lang="zh-CN" altLang="en-US" dirty="0">
                <a:solidFill>
                  <a:srgbClr val="0000FF"/>
                </a:solidFill>
                <a:latin typeface="黑体" pitchFamily="49" charset="-122"/>
                <a:ea typeface="黑体" pitchFamily="49" charset="-122"/>
              </a:rPr>
              <a:t>）拆分多级放大（增大</a:t>
            </a:r>
            <a:r>
              <a:rPr lang="en-US" altLang="zh-CN" dirty="0">
                <a:solidFill>
                  <a:srgbClr val="0000FF"/>
                </a:solidFill>
                <a:latin typeface="黑体" pitchFamily="49" charset="-122"/>
                <a:ea typeface="黑体" pitchFamily="49" charset="-122"/>
              </a:rPr>
              <a:t>F</a:t>
            </a:r>
            <a:r>
              <a:rPr lang="zh-CN" altLang="en-US" dirty="0">
                <a:solidFill>
                  <a:srgbClr val="0000FF"/>
                </a:solidFill>
                <a:latin typeface="黑体" pitchFamily="49" charset="-122"/>
                <a:ea typeface="黑体" pitchFamily="49" charset="-122"/>
              </a:rPr>
              <a:t>）</a:t>
            </a:r>
            <a:endParaRPr lang="en-US" altLang="zh-CN" dirty="0">
              <a:solidFill>
                <a:srgbClr val="0000FF"/>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cs typeface="Times New Roman"/>
              </a:rPr>
              <a:t>（</a:t>
            </a:r>
            <a:r>
              <a:rPr lang="en-US" altLang="zh-CN" dirty="0">
                <a:solidFill>
                  <a:srgbClr val="0000FF"/>
                </a:solidFill>
                <a:latin typeface="黑体" pitchFamily="49" charset="-122"/>
                <a:ea typeface="黑体" pitchFamily="49" charset="-122"/>
                <a:cs typeface="Times New Roman"/>
              </a:rPr>
              <a:t>2</a:t>
            </a:r>
            <a:r>
              <a:rPr lang="zh-CN" altLang="en-US" dirty="0">
                <a:solidFill>
                  <a:srgbClr val="0000FF"/>
                </a:solidFill>
                <a:latin typeface="黑体" pitchFamily="49" charset="-122"/>
                <a:ea typeface="黑体" pitchFamily="49" charset="-122"/>
                <a:cs typeface="Times New Roman"/>
              </a:rPr>
              <a:t>）择低高开环增益放大器（增大</a:t>
            </a:r>
            <a:r>
              <a:rPr lang="en-US" altLang="zh-CN" dirty="0">
                <a:solidFill>
                  <a:srgbClr val="0000FF"/>
                </a:solidFill>
                <a:latin typeface="黑体" pitchFamily="49" charset="-122"/>
                <a:ea typeface="黑体" pitchFamily="49" charset="-122"/>
                <a:cs typeface="Times New Roman"/>
              </a:rPr>
              <a:t>A</a:t>
            </a:r>
            <a:r>
              <a:rPr lang="zh-CN" altLang="en-US" dirty="0">
                <a:solidFill>
                  <a:srgbClr val="0000FF"/>
                </a:solidFill>
                <a:latin typeface="黑体" pitchFamily="49" charset="-122"/>
                <a:ea typeface="黑体" pitchFamily="49" charset="-122"/>
                <a:cs typeface="Times New Roman"/>
              </a:rPr>
              <a:t>）</a:t>
            </a:r>
            <a:endParaRPr lang="en-US" altLang="zh-CN" dirty="0">
              <a:solidFill>
                <a:srgbClr val="0000FF"/>
              </a:solidFill>
              <a:latin typeface="Times New Roman"/>
              <a:ea typeface="黑体" pitchFamily="49" charset="-122"/>
              <a:cs typeface="Times New Roman"/>
            </a:endParaRPr>
          </a:p>
        </p:txBody>
      </p:sp>
      <p:sp>
        <p:nvSpPr>
          <p:cNvPr id="6" name="矩形 5"/>
          <p:cNvSpPr/>
          <p:nvPr/>
        </p:nvSpPr>
        <p:spPr>
          <a:xfrm>
            <a:off x="611560" y="1700808"/>
            <a:ext cx="4664165" cy="400110"/>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现象：</a:t>
            </a:r>
            <a:r>
              <a:rPr lang="zh-CN" altLang="en-US" dirty="0">
                <a:solidFill>
                  <a:srgbClr val="0000FF"/>
                </a:solidFill>
                <a:latin typeface="黑体" pitchFamily="49" charset="-122"/>
                <a:ea typeface="黑体" pitchFamily="49" charset="-122"/>
              </a:rPr>
              <a:t>不满足深度负反馈条件</a:t>
            </a:r>
            <a:r>
              <a:rPr lang="en-US" altLang="zh-CN" dirty="0">
                <a:solidFill>
                  <a:srgbClr val="0000FF"/>
                </a:solidFill>
                <a:latin typeface="黑体" pitchFamily="49" charset="-122"/>
                <a:ea typeface="黑体" pitchFamily="49" charset="-122"/>
              </a:rPr>
              <a:t>AF&gt;&gt;1</a:t>
            </a:r>
          </a:p>
        </p:txBody>
      </p:sp>
      <p:sp>
        <p:nvSpPr>
          <p:cNvPr id="7" name="矩形 6"/>
          <p:cNvSpPr/>
          <p:nvPr/>
        </p:nvSpPr>
        <p:spPr>
          <a:xfrm>
            <a:off x="611560" y="3637473"/>
            <a:ext cx="3888432" cy="1015663"/>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影响：</a:t>
            </a:r>
            <a:r>
              <a:rPr lang="zh-CN" altLang="en-US" dirty="0">
                <a:solidFill>
                  <a:srgbClr val="0000FF"/>
                </a:solidFill>
                <a:latin typeface="黑体" pitchFamily="49" charset="-122"/>
                <a:ea typeface="黑体" pitchFamily="49" charset="-122"/>
              </a:rPr>
              <a:t>引起闭环增益误差，以及高频增益下降，在反馈系数低（</a:t>
            </a:r>
            <a:r>
              <a:rPr lang="en-US" altLang="zh-CN" dirty="0">
                <a:solidFill>
                  <a:srgbClr val="0000FF"/>
                </a:solidFill>
                <a:latin typeface="黑体" pitchFamily="49" charset="-122"/>
                <a:ea typeface="黑体" pitchFamily="49" charset="-122"/>
              </a:rPr>
              <a:t>F&lt;&lt;1</a:t>
            </a:r>
            <a:r>
              <a:rPr lang="zh-CN" altLang="en-US" dirty="0">
                <a:solidFill>
                  <a:srgbClr val="0000FF"/>
                </a:solidFill>
                <a:latin typeface="黑体" pitchFamily="49" charset="-122"/>
                <a:ea typeface="黑体" pitchFamily="49" charset="-122"/>
              </a:rPr>
              <a:t>）时尤为严重</a:t>
            </a:r>
            <a:endParaRPr lang="en-US" altLang="zh-CN" dirty="0">
              <a:solidFill>
                <a:srgbClr val="0000FF"/>
              </a:solidFill>
              <a:latin typeface="黑体" pitchFamily="49" charset="-122"/>
              <a:ea typeface="黑体" pitchFamily="49" charset="-122"/>
            </a:endParaRPr>
          </a:p>
        </p:txBody>
      </p:sp>
      <p:pic>
        <p:nvPicPr>
          <p:cNvPr id="183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25" y="1628800"/>
            <a:ext cx="3084384" cy="2719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509120"/>
            <a:ext cx="4000099" cy="165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
            <a:extLst>
              <a:ext uri="{FF2B5EF4-FFF2-40B4-BE49-F238E27FC236}">
                <a16:creationId xmlns:a16="http://schemas.microsoft.com/office/drawing/2014/main" id="{0E28B4E5-2415-4D28-9CA8-AA9AE0A76895}"/>
              </a:ext>
            </a:extLst>
          </p:cNvPr>
          <p:cNvSpPr>
            <a:spLocks noChangeArrowheads="1"/>
          </p:cNvSpPr>
          <p:nvPr/>
        </p:nvSpPr>
        <p:spPr bwMode="auto">
          <a:xfrm>
            <a:off x="5796136"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与精度有关的参数</a:t>
            </a:r>
          </a:p>
        </p:txBody>
      </p:sp>
    </p:spTree>
    <p:extLst>
      <p:ext uri="{BB962C8B-B14F-4D97-AF65-F5344CB8AC3E}">
        <p14:creationId xmlns:p14="http://schemas.microsoft.com/office/powerpoint/2010/main" val="4203830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dirty="0">
                <a:solidFill>
                  <a:schemeClr val="bg1"/>
                </a:solidFill>
                <a:latin typeface="微软雅黑" pitchFamily="34" charset="-122"/>
                <a:ea typeface="微软雅黑" pitchFamily="34" charset="-122"/>
              </a:rPr>
              <a:t>目   录</a:t>
            </a:r>
            <a:endParaRPr lang="en-US" altLang="zh-CN" sz="3200" dirty="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482391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运算放大器</a:t>
            </a:r>
          </a:p>
        </p:txBody>
      </p:sp>
      <p:sp>
        <p:nvSpPr>
          <p:cNvPr id="5126" name="Rectangle 35"/>
          <p:cNvSpPr>
            <a:spLocks noChangeArrowheads="1"/>
          </p:cNvSpPr>
          <p:nvPr/>
        </p:nvSpPr>
        <p:spPr bwMode="auto">
          <a:xfrm>
            <a:off x="2233438" y="3052192"/>
            <a:ext cx="514687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运放的非理想参数</a:t>
            </a:r>
          </a:p>
        </p:txBody>
      </p:sp>
      <p:cxnSp>
        <p:nvCxnSpPr>
          <p:cNvPr id="4" name="直接连接符 3"/>
          <p:cNvCxnSpPr/>
          <p:nvPr/>
        </p:nvCxnSpPr>
        <p:spPr>
          <a:xfrm>
            <a:off x="1835696" y="1878360"/>
            <a:ext cx="9612" cy="391013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33569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33439" y="2192288"/>
            <a:ext cx="514687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运算放大器的原理</a:t>
            </a:r>
          </a:p>
        </p:txBody>
      </p:sp>
      <p:cxnSp>
        <p:nvCxnSpPr>
          <p:cNvPr id="19" name="直接连接符 18"/>
          <p:cNvCxnSpPr/>
          <p:nvPr/>
        </p:nvCxnSpPr>
        <p:spPr>
          <a:xfrm>
            <a:off x="1870001" y="249708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12927" y="4653136"/>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35"/>
          <p:cNvSpPr>
            <a:spLocks noChangeArrowheads="1"/>
          </p:cNvSpPr>
          <p:nvPr/>
        </p:nvSpPr>
        <p:spPr bwMode="auto">
          <a:xfrm>
            <a:off x="2233437" y="3861048"/>
            <a:ext cx="5146875"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与精度有关的参数</a:t>
            </a:r>
          </a:p>
        </p:txBody>
      </p:sp>
      <p:cxnSp>
        <p:nvCxnSpPr>
          <p:cNvPr id="22" name="直接连接符 21"/>
          <p:cNvCxnSpPr/>
          <p:nvPr/>
        </p:nvCxnSpPr>
        <p:spPr>
          <a:xfrm>
            <a:off x="1835695" y="416584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Rectangle 35"/>
          <p:cNvSpPr>
            <a:spLocks noChangeArrowheads="1"/>
          </p:cNvSpPr>
          <p:nvPr/>
        </p:nvSpPr>
        <p:spPr bwMode="auto">
          <a:xfrm>
            <a:off x="2243758" y="4653136"/>
            <a:ext cx="513655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与速度有关的参数</a:t>
            </a:r>
          </a:p>
        </p:txBody>
      </p:sp>
      <p:cxnSp>
        <p:nvCxnSpPr>
          <p:cNvPr id="24" name="直接连接符 23"/>
          <p:cNvCxnSpPr/>
          <p:nvPr/>
        </p:nvCxnSpPr>
        <p:spPr>
          <a:xfrm>
            <a:off x="1846016" y="4957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Rectangle 35"/>
          <p:cNvSpPr>
            <a:spLocks noChangeArrowheads="1"/>
          </p:cNvSpPr>
          <p:nvPr/>
        </p:nvSpPr>
        <p:spPr bwMode="auto">
          <a:xfrm>
            <a:off x="2233438" y="5483696"/>
            <a:ext cx="514687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与电源有关的参数</a:t>
            </a:r>
          </a:p>
        </p:txBody>
      </p:sp>
      <p:cxnSp>
        <p:nvCxnSpPr>
          <p:cNvPr id="15" name="直接连接符 14"/>
          <p:cNvCxnSpPr/>
          <p:nvPr/>
        </p:nvCxnSpPr>
        <p:spPr>
          <a:xfrm>
            <a:off x="1835696" y="578849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425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a:spLocks noChangeArrowheads="1"/>
          </p:cNvSpPr>
          <p:nvPr/>
        </p:nvSpPr>
        <p:spPr bwMode="auto">
          <a:xfrm>
            <a:off x="490279" y="980728"/>
            <a:ext cx="7869830" cy="461665"/>
          </a:xfrm>
          <a:prstGeom prst="rect">
            <a:avLst/>
          </a:prstGeom>
          <a:solidFill>
            <a:schemeClr val="tx2">
              <a:lumMod val="20000"/>
              <a:lumOff val="80000"/>
            </a:schemeClr>
          </a:solidFill>
          <a:ln>
            <a:noFill/>
          </a:ln>
          <a:extLst/>
        </p:spPr>
        <p:txBody>
          <a:bodyPr wrap="square">
            <a:spAutoFit/>
          </a:bodyPr>
          <a:lstStyle/>
          <a:p>
            <a:pPr algn="l" eaLnBrk="0" hangingPunct="0">
              <a:spcBef>
                <a:spcPct val="20000"/>
              </a:spcBef>
              <a:buFont typeface="Wingdings" pitchFamily="2" charset="2"/>
              <a:buNone/>
            </a:pPr>
            <a:r>
              <a:rPr lang="zh-CN" altLang="en-US" sz="2400" dirty="0">
                <a:solidFill>
                  <a:srgbClr val="0000FF"/>
                </a:solidFill>
                <a:latin typeface="黑体" pitchFamily="49" charset="-122"/>
                <a:ea typeface="黑体" pitchFamily="49" charset="-122"/>
              </a:rPr>
              <a:t>增益带宽积</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单位增益带宽（</a:t>
            </a:r>
            <a:r>
              <a:rPr lang="en-US" altLang="zh-CN" sz="2400" dirty="0">
                <a:solidFill>
                  <a:srgbClr val="0000FF"/>
                </a:solidFill>
                <a:latin typeface="黑体" pitchFamily="49" charset="-122"/>
                <a:ea typeface="黑体" pitchFamily="49" charset="-122"/>
              </a:rPr>
              <a:t>Unit Gain BW</a:t>
            </a:r>
            <a:r>
              <a:rPr lang="zh-CN" altLang="en-US" sz="2400" dirty="0">
                <a:solidFill>
                  <a:srgbClr val="0000FF"/>
                </a:solidFill>
                <a:latin typeface="黑体" pitchFamily="49" charset="-122"/>
                <a:ea typeface="黑体" pitchFamily="49" charset="-122"/>
              </a:rPr>
              <a:t>）</a:t>
            </a:r>
            <a:endParaRPr lang="en-US" altLang="zh-CN" sz="2400" dirty="0">
              <a:solidFill>
                <a:srgbClr val="0000FF"/>
              </a:solidFill>
            </a:endParaRPr>
          </a:p>
        </p:txBody>
      </p:sp>
      <p:sp>
        <p:nvSpPr>
          <p:cNvPr id="4" name="矩形 3"/>
          <p:cNvSpPr/>
          <p:nvPr/>
        </p:nvSpPr>
        <p:spPr>
          <a:xfrm>
            <a:off x="611560" y="2564904"/>
            <a:ext cx="4104456" cy="400110"/>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原因：</a:t>
            </a:r>
            <a:r>
              <a:rPr lang="zh-CN" altLang="en-US" dirty="0">
                <a:solidFill>
                  <a:srgbClr val="0000FF"/>
                </a:solidFill>
                <a:latin typeface="黑体" pitchFamily="49" charset="-122"/>
                <a:ea typeface="黑体" pitchFamily="49" charset="-122"/>
              </a:rPr>
              <a:t>开环增益高频下降</a:t>
            </a:r>
            <a:endParaRPr lang="en-US" altLang="zh-CN" dirty="0">
              <a:solidFill>
                <a:srgbClr val="0000FF"/>
              </a:solidFill>
              <a:latin typeface="黑体" pitchFamily="49" charset="-122"/>
              <a:ea typeface="黑体" pitchFamily="49" charset="-122"/>
            </a:endParaRPr>
          </a:p>
        </p:txBody>
      </p:sp>
      <p:sp>
        <p:nvSpPr>
          <p:cNvPr id="5" name="矩形 4"/>
          <p:cNvSpPr/>
          <p:nvPr/>
        </p:nvSpPr>
        <p:spPr>
          <a:xfrm>
            <a:off x="648072" y="4653136"/>
            <a:ext cx="4716016" cy="1138773"/>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对策：</a:t>
            </a:r>
            <a:endParaRPr lang="en-US" altLang="zh-CN" dirty="0">
              <a:solidFill>
                <a:srgbClr val="FF0000"/>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rPr>
              <a:t>（</a:t>
            </a:r>
            <a:r>
              <a:rPr lang="en-US" altLang="zh-CN" dirty="0">
                <a:solidFill>
                  <a:srgbClr val="0000FF"/>
                </a:solidFill>
                <a:latin typeface="黑体" pitchFamily="49" charset="-122"/>
                <a:ea typeface="黑体" pitchFamily="49" charset="-122"/>
              </a:rPr>
              <a:t>1</a:t>
            </a:r>
            <a:r>
              <a:rPr lang="zh-CN" altLang="en-US" dirty="0">
                <a:solidFill>
                  <a:srgbClr val="0000FF"/>
                </a:solidFill>
                <a:latin typeface="黑体" pitchFamily="49" charset="-122"/>
                <a:ea typeface="黑体" pitchFamily="49" charset="-122"/>
              </a:rPr>
              <a:t>）拆分多级放大（降低单级增益）</a:t>
            </a:r>
            <a:endParaRPr lang="en-US" altLang="zh-CN" dirty="0">
              <a:solidFill>
                <a:srgbClr val="0000FF"/>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cs typeface="Times New Roman"/>
              </a:rPr>
              <a:t>（</a:t>
            </a:r>
            <a:r>
              <a:rPr lang="en-US" altLang="zh-CN" dirty="0">
                <a:solidFill>
                  <a:srgbClr val="0000FF"/>
                </a:solidFill>
                <a:latin typeface="黑体" pitchFamily="49" charset="-122"/>
                <a:ea typeface="黑体" pitchFamily="49" charset="-122"/>
                <a:cs typeface="Times New Roman"/>
              </a:rPr>
              <a:t>2</a:t>
            </a:r>
            <a:r>
              <a:rPr lang="zh-CN" altLang="en-US" dirty="0">
                <a:solidFill>
                  <a:srgbClr val="0000FF"/>
                </a:solidFill>
                <a:latin typeface="黑体" pitchFamily="49" charset="-122"/>
                <a:ea typeface="黑体" pitchFamily="49" charset="-122"/>
                <a:cs typeface="Times New Roman"/>
              </a:rPr>
              <a:t>）选择电流型运放</a:t>
            </a:r>
            <a:r>
              <a:rPr lang="en-US" altLang="zh-CN" dirty="0">
                <a:solidFill>
                  <a:srgbClr val="0000FF"/>
                </a:solidFill>
                <a:latin typeface="黑体" pitchFamily="49" charset="-122"/>
                <a:ea typeface="黑体" pitchFamily="49" charset="-122"/>
                <a:cs typeface="Times New Roman"/>
              </a:rPr>
              <a:t>/</a:t>
            </a:r>
            <a:r>
              <a:rPr lang="zh-CN" altLang="en-US" dirty="0">
                <a:solidFill>
                  <a:srgbClr val="0000FF"/>
                </a:solidFill>
                <a:latin typeface="黑体" pitchFamily="49" charset="-122"/>
                <a:ea typeface="黑体" pitchFamily="49" charset="-122"/>
                <a:cs typeface="Times New Roman"/>
              </a:rPr>
              <a:t>恒定带宽</a:t>
            </a:r>
            <a:endParaRPr lang="en-US" altLang="zh-CN" dirty="0">
              <a:solidFill>
                <a:srgbClr val="0000FF"/>
              </a:solidFill>
              <a:latin typeface="Times New Roman"/>
              <a:ea typeface="黑体" pitchFamily="49" charset="-122"/>
              <a:cs typeface="Times New Roman"/>
            </a:endParaRPr>
          </a:p>
        </p:txBody>
      </p:sp>
      <p:sp>
        <p:nvSpPr>
          <p:cNvPr id="6" name="矩形 5"/>
          <p:cNvSpPr/>
          <p:nvPr/>
        </p:nvSpPr>
        <p:spPr>
          <a:xfrm>
            <a:off x="611560" y="1700808"/>
            <a:ext cx="5544616" cy="400110"/>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现象：</a:t>
            </a:r>
            <a:r>
              <a:rPr lang="zh-CN" altLang="en-US" dirty="0">
                <a:solidFill>
                  <a:srgbClr val="0000FF"/>
                </a:solidFill>
                <a:latin typeface="黑体" pitchFamily="49" charset="-122"/>
                <a:ea typeface="黑体" pitchFamily="49" charset="-122"/>
              </a:rPr>
              <a:t>放大器闭环带宽和增益乘积是常数</a:t>
            </a:r>
            <a:endParaRPr lang="en-US" altLang="zh-CN" dirty="0">
              <a:solidFill>
                <a:srgbClr val="0000FF"/>
              </a:solidFill>
              <a:latin typeface="黑体" pitchFamily="49" charset="-122"/>
              <a:ea typeface="黑体" pitchFamily="49" charset="-122"/>
            </a:endParaRPr>
          </a:p>
        </p:txBody>
      </p:sp>
      <p:sp>
        <p:nvSpPr>
          <p:cNvPr id="7" name="矩形 6"/>
          <p:cNvSpPr/>
          <p:nvPr/>
        </p:nvSpPr>
        <p:spPr>
          <a:xfrm>
            <a:off x="611560" y="3637473"/>
            <a:ext cx="3888432" cy="707886"/>
          </a:xfrm>
          <a:prstGeom prst="rect">
            <a:avLst/>
          </a:prstGeom>
        </p:spPr>
        <p:txBody>
          <a:bodyPr wrap="square">
            <a:spAutoFit/>
          </a:bodyPr>
          <a:lstStyle/>
          <a:p>
            <a:pPr marL="719138" indent="-719138" algn="l" eaLnBrk="0" hangingPunct="0">
              <a:spcBef>
                <a:spcPct val="20000"/>
              </a:spcBef>
            </a:pPr>
            <a:r>
              <a:rPr lang="zh-CN" altLang="en-US" dirty="0">
                <a:solidFill>
                  <a:srgbClr val="FF0000"/>
                </a:solidFill>
                <a:latin typeface="黑体" pitchFamily="49" charset="-122"/>
                <a:ea typeface="黑体" pitchFamily="49" charset="-122"/>
              </a:rPr>
              <a:t>影响：</a:t>
            </a:r>
            <a:r>
              <a:rPr lang="zh-CN" altLang="en-US" dirty="0">
                <a:solidFill>
                  <a:srgbClr val="0000FF"/>
                </a:solidFill>
                <a:latin typeface="黑体" pitchFamily="49" charset="-122"/>
                <a:ea typeface="黑体" pitchFamily="49" charset="-122"/>
              </a:rPr>
              <a:t>高增益与放大器带宽不能兼顾</a:t>
            </a:r>
            <a:endParaRPr lang="en-US" altLang="zh-CN" dirty="0">
              <a:solidFill>
                <a:srgbClr val="0000FF"/>
              </a:solidFill>
              <a:latin typeface="黑体" pitchFamily="49" charset="-122"/>
              <a:ea typeface="黑体" pitchFamily="49" charset="-122"/>
            </a:endParaRPr>
          </a:p>
        </p:txBody>
      </p:sp>
      <p:pic>
        <p:nvPicPr>
          <p:cNvPr id="185346" name="Picture 2" descr="https://ss1.bdstatic.com/70cFuXSh_Q1YnxGkpoWK1HF6hhy/it/u=979431154,2454798403&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427" y="2100918"/>
            <a:ext cx="3485058" cy="230013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1">
            <a:extLst>
              <a:ext uri="{FF2B5EF4-FFF2-40B4-BE49-F238E27FC236}">
                <a16:creationId xmlns:a16="http://schemas.microsoft.com/office/drawing/2014/main" id="{6F994658-8AA1-43D9-96E4-8FE254F74538}"/>
              </a:ext>
            </a:extLst>
          </p:cNvPr>
          <p:cNvSpPr>
            <a:spLocks noChangeArrowheads="1"/>
          </p:cNvSpPr>
          <p:nvPr/>
        </p:nvSpPr>
        <p:spPr bwMode="auto">
          <a:xfrm>
            <a:off x="5796136"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与精度有关的参数</a:t>
            </a:r>
          </a:p>
        </p:txBody>
      </p:sp>
    </p:spTree>
    <p:extLst>
      <p:ext uri="{BB962C8B-B14F-4D97-AF65-F5344CB8AC3E}">
        <p14:creationId xmlns:p14="http://schemas.microsoft.com/office/powerpoint/2010/main" val="2193989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a:spLocks noChangeArrowheads="1"/>
          </p:cNvSpPr>
          <p:nvPr/>
        </p:nvSpPr>
        <p:spPr bwMode="auto">
          <a:xfrm>
            <a:off x="490279" y="980728"/>
            <a:ext cx="7869830" cy="461665"/>
          </a:xfrm>
          <a:prstGeom prst="rect">
            <a:avLst/>
          </a:prstGeom>
          <a:solidFill>
            <a:schemeClr val="tx2">
              <a:lumMod val="20000"/>
              <a:lumOff val="80000"/>
            </a:schemeClr>
          </a:solidFill>
          <a:ln>
            <a:noFill/>
          </a:ln>
          <a:extLst/>
        </p:spPr>
        <p:txBody>
          <a:bodyPr wrap="square">
            <a:spAutoFit/>
          </a:bodyPr>
          <a:lstStyle/>
          <a:p>
            <a:pPr algn="l" eaLnBrk="0" hangingPunct="0">
              <a:spcBef>
                <a:spcPct val="20000"/>
              </a:spcBef>
              <a:buFont typeface="Wingdings" pitchFamily="2" charset="2"/>
              <a:buNone/>
            </a:pPr>
            <a:r>
              <a:rPr lang="zh-CN" altLang="en-US" sz="2400" dirty="0">
                <a:solidFill>
                  <a:srgbClr val="0000FF"/>
                </a:solidFill>
                <a:latin typeface="黑体" pitchFamily="49" charset="-122"/>
                <a:ea typeface="黑体" pitchFamily="49" charset="-122"/>
              </a:rPr>
              <a:t>压摆率（</a:t>
            </a:r>
            <a:r>
              <a:rPr lang="en-US" altLang="zh-CN" sz="2400" dirty="0">
                <a:solidFill>
                  <a:srgbClr val="0000FF"/>
                </a:solidFill>
                <a:latin typeface="黑体" pitchFamily="49" charset="-122"/>
                <a:ea typeface="黑体" pitchFamily="49" charset="-122"/>
              </a:rPr>
              <a:t>Slew Rate</a:t>
            </a:r>
            <a:r>
              <a:rPr lang="zh-CN" altLang="en-US" sz="2400" dirty="0">
                <a:solidFill>
                  <a:srgbClr val="0000FF"/>
                </a:solidFill>
                <a:latin typeface="黑体" pitchFamily="49" charset="-122"/>
                <a:ea typeface="黑体" pitchFamily="49" charset="-122"/>
              </a:rPr>
              <a:t>）</a:t>
            </a:r>
            <a:endParaRPr lang="en-US" altLang="zh-CN" sz="2400" dirty="0">
              <a:solidFill>
                <a:srgbClr val="0000FF"/>
              </a:solidFill>
            </a:endParaRPr>
          </a:p>
        </p:txBody>
      </p:sp>
      <p:sp>
        <p:nvSpPr>
          <p:cNvPr id="4" name="矩形 3"/>
          <p:cNvSpPr/>
          <p:nvPr/>
        </p:nvSpPr>
        <p:spPr>
          <a:xfrm>
            <a:off x="611560" y="2564904"/>
            <a:ext cx="4104456" cy="1015663"/>
          </a:xfrm>
          <a:prstGeom prst="rect">
            <a:avLst/>
          </a:prstGeom>
        </p:spPr>
        <p:txBody>
          <a:bodyPr wrap="square">
            <a:spAutoFit/>
          </a:bodyPr>
          <a:lstStyle/>
          <a:p>
            <a:pPr marL="719138" indent="-719138" algn="l" eaLnBrk="0" hangingPunct="0">
              <a:spcBef>
                <a:spcPct val="20000"/>
              </a:spcBef>
            </a:pPr>
            <a:r>
              <a:rPr lang="zh-CN" altLang="en-US" dirty="0">
                <a:solidFill>
                  <a:srgbClr val="FF0000"/>
                </a:solidFill>
                <a:latin typeface="黑体" pitchFamily="49" charset="-122"/>
                <a:ea typeface="黑体" pitchFamily="49" charset="-122"/>
              </a:rPr>
              <a:t>原因：</a:t>
            </a:r>
            <a:r>
              <a:rPr lang="zh-CN" altLang="en-US" dirty="0">
                <a:solidFill>
                  <a:srgbClr val="0000FF"/>
                </a:solidFill>
                <a:latin typeface="黑体" pitchFamily="49" charset="-122"/>
                <a:ea typeface="黑体" pitchFamily="49" charset="-122"/>
              </a:rPr>
              <a:t>中间级电流源向米勒电容（补偿电容）充</a:t>
            </a:r>
            <a:r>
              <a:rPr lang="en-US" altLang="zh-CN" dirty="0">
                <a:solidFill>
                  <a:srgbClr val="0000FF"/>
                </a:solidFill>
                <a:latin typeface="黑体" pitchFamily="49" charset="-122"/>
                <a:ea typeface="黑体" pitchFamily="49" charset="-122"/>
              </a:rPr>
              <a:t>/</a:t>
            </a:r>
            <a:r>
              <a:rPr lang="zh-CN" altLang="en-US" dirty="0">
                <a:solidFill>
                  <a:srgbClr val="0000FF"/>
                </a:solidFill>
                <a:latin typeface="黑体" pitchFamily="49" charset="-122"/>
                <a:ea typeface="黑体" pitchFamily="49" charset="-122"/>
              </a:rPr>
              <a:t>放电决定了电压上升</a:t>
            </a:r>
            <a:r>
              <a:rPr lang="en-US" altLang="zh-CN" dirty="0">
                <a:solidFill>
                  <a:srgbClr val="0000FF"/>
                </a:solidFill>
                <a:latin typeface="黑体" pitchFamily="49" charset="-122"/>
                <a:ea typeface="黑体" pitchFamily="49" charset="-122"/>
              </a:rPr>
              <a:t>/</a:t>
            </a:r>
            <a:r>
              <a:rPr lang="zh-CN" altLang="en-US" dirty="0">
                <a:solidFill>
                  <a:srgbClr val="0000FF"/>
                </a:solidFill>
                <a:latin typeface="黑体" pitchFamily="49" charset="-122"/>
                <a:ea typeface="黑体" pitchFamily="49" charset="-122"/>
              </a:rPr>
              <a:t>下降的最大速率</a:t>
            </a:r>
            <a:endParaRPr lang="en-US" altLang="zh-CN" dirty="0">
              <a:solidFill>
                <a:srgbClr val="0000FF"/>
              </a:solidFill>
              <a:latin typeface="黑体" pitchFamily="49" charset="-122"/>
              <a:ea typeface="黑体" pitchFamily="49" charset="-122"/>
            </a:endParaRPr>
          </a:p>
        </p:txBody>
      </p:sp>
      <p:sp>
        <p:nvSpPr>
          <p:cNvPr id="5" name="矩形 4"/>
          <p:cNvSpPr/>
          <p:nvPr/>
        </p:nvSpPr>
        <p:spPr>
          <a:xfrm>
            <a:off x="648072" y="5006786"/>
            <a:ext cx="3563888" cy="1138773"/>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对策：</a:t>
            </a:r>
            <a:endParaRPr lang="en-US" altLang="zh-CN" dirty="0">
              <a:solidFill>
                <a:srgbClr val="FF0000"/>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rPr>
              <a:t>（</a:t>
            </a:r>
            <a:r>
              <a:rPr lang="en-US" altLang="zh-CN" dirty="0">
                <a:solidFill>
                  <a:srgbClr val="0000FF"/>
                </a:solidFill>
                <a:latin typeface="黑体" pitchFamily="49" charset="-122"/>
                <a:ea typeface="黑体" pitchFamily="49" charset="-122"/>
              </a:rPr>
              <a:t>1</a:t>
            </a:r>
            <a:r>
              <a:rPr lang="zh-CN" altLang="en-US" dirty="0">
                <a:solidFill>
                  <a:srgbClr val="0000FF"/>
                </a:solidFill>
                <a:latin typeface="黑体" pitchFamily="49" charset="-122"/>
                <a:ea typeface="黑体" pitchFamily="49" charset="-122"/>
              </a:rPr>
              <a:t>）选择高</a:t>
            </a:r>
            <a:r>
              <a:rPr lang="en-US" altLang="zh-CN" dirty="0">
                <a:solidFill>
                  <a:srgbClr val="0000FF"/>
                </a:solidFill>
                <a:latin typeface="黑体" pitchFamily="49" charset="-122"/>
                <a:ea typeface="黑体" pitchFamily="49" charset="-122"/>
              </a:rPr>
              <a:t>SR</a:t>
            </a:r>
            <a:r>
              <a:rPr lang="zh-CN" altLang="en-US" dirty="0">
                <a:solidFill>
                  <a:srgbClr val="0000FF"/>
                </a:solidFill>
                <a:latin typeface="黑体" pitchFamily="49" charset="-122"/>
                <a:ea typeface="黑体" pitchFamily="49" charset="-122"/>
              </a:rPr>
              <a:t>放大器</a:t>
            </a:r>
            <a:endParaRPr lang="en-US" altLang="zh-CN" dirty="0">
              <a:solidFill>
                <a:srgbClr val="0000FF"/>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cs typeface="Times New Roman"/>
              </a:rPr>
              <a:t>（</a:t>
            </a:r>
            <a:r>
              <a:rPr lang="en-US" altLang="zh-CN" dirty="0">
                <a:solidFill>
                  <a:srgbClr val="0000FF"/>
                </a:solidFill>
                <a:latin typeface="黑体" pitchFamily="49" charset="-122"/>
                <a:ea typeface="黑体" pitchFamily="49" charset="-122"/>
                <a:cs typeface="Times New Roman"/>
              </a:rPr>
              <a:t>2</a:t>
            </a:r>
            <a:r>
              <a:rPr lang="zh-CN" altLang="en-US" dirty="0">
                <a:solidFill>
                  <a:srgbClr val="0000FF"/>
                </a:solidFill>
                <a:latin typeface="黑体" pitchFamily="49" charset="-122"/>
                <a:ea typeface="黑体" pitchFamily="49" charset="-122"/>
                <a:cs typeface="Times New Roman"/>
              </a:rPr>
              <a:t>）适当引入正反馈</a:t>
            </a:r>
            <a:endParaRPr lang="en-US" altLang="zh-CN" dirty="0">
              <a:solidFill>
                <a:srgbClr val="0000FF"/>
              </a:solidFill>
              <a:latin typeface="Times New Roman"/>
              <a:ea typeface="黑体" pitchFamily="49" charset="-122"/>
              <a:cs typeface="Times New Roman"/>
            </a:endParaRPr>
          </a:p>
        </p:txBody>
      </p:sp>
      <p:sp>
        <p:nvSpPr>
          <p:cNvPr id="6" name="矩形 5"/>
          <p:cNvSpPr/>
          <p:nvPr/>
        </p:nvSpPr>
        <p:spPr>
          <a:xfrm>
            <a:off x="611560" y="1700808"/>
            <a:ext cx="4664165" cy="769441"/>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现象：</a:t>
            </a:r>
            <a:r>
              <a:rPr lang="zh-CN" altLang="en-US" dirty="0">
                <a:solidFill>
                  <a:srgbClr val="0000FF"/>
                </a:solidFill>
                <a:latin typeface="黑体" pitchFamily="49" charset="-122"/>
                <a:ea typeface="黑体" pitchFamily="49" charset="-122"/>
              </a:rPr>
              <a:t>放大器最大变化速率限制</a:t>
            </a:r>
            <a:endParaRPr lang="en-US" altLang="zh-CN" dirty="0">
              <a:solidFill>
                <a:srgbClr val="0000FF"/>
              </a:solidFill>
              <a:latin typeface="黑体" pitchFamily="49" charset="-122"/>
              <a:ea typeface="黑体" pitchFamily="49" charset="-122"/>
            </a:endParaRPr>
          </a:p>
          <a:p>
            <a:pPr marL="804863" indent="-804863" algn="l" eaLnBrk="0" hangingPunct="0">
              <a:spcBef>
                <a:spcPct val="20000"/>
              </a:spcBef>
            </a:pPr>
            <a:r>
              <a:rPr lang="zh-CN" altLang="en-US" dirty="0">
                <a:solidFill>
                  <a:srgbClr val="0000FF"/>
                </a:solidFill>
                <a:latin typeface="黑体" pitchFamily="49" charset="-122"/>
                <a:ea typeface="黑体" pitchFamily="49" charset="-122"/>
              </a:rPr>
              <a:t>     （大信号常遇到）</a:t>
            </a:r>
            <a:endParaRPr lang="en-US" altLang="zh-CN" dirty="0">
              <a:solidFill>
                <a:srgbClr val="0000FF"/>
              </a:solidFill>
              <a:latin typeface="黑体" pitchFamily="49" charset="-122"/>
              <a:ea typeface="黑体" pitchFamily="49" charset="-122"/>
            </a:endParaRPr>
          </a:p>
        </p:txBody>
      </p:sp>
      <p:sp>
        <p:nvSpPr>
          <p:cNvPr id="7" name="矩形 6"/>
          <p:cNvSpPr/>
          <p:nvPr/>
        </p:nvSpPr>
        <p:spPr>
          <a:xfrm>
            <a:off x="611560" y="3781489"/>
            <a:ext cx="3888432" cy="769441"/>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影响：</a:t>
            </a:r>
            <a:r>
              <a:rPr lang="zh-CN" altLang="en-US" dirty="0">
                <a:solidFill>
                  <a:srgbClr val="0000FF"/>
                </a:solidFill>
                <a:latin typeface="黑体" pitchFamily="49" charset="-122"/>
                <a:ea typeface="黑体" pitchFamily="49" charset="-122"/>
              </a:rPr>
              <a:t>方波边缘变梯形</a:t>
            </a:r>
            <a:endParaRPr lang="en-US" altLang="zh-CN" dirty="0">
              <a:solidFill>
                <a:srgbClr val="0000FF"/>
              </a:solidFill>
              <a:latin typeface="黑体" pitchFamily="49" charset="-122"/>
              <a:ea typeface="黑体" pitchFamily="49" charset="-122"/>
            </a:endParaRPr>
          </a:p>
          <a:p>
            <a:pPr marL="447675" indent="-447675" algn="l" eaLnBrk="0" hangingPunct="0">
              <a:spcBef>
                <a:spcPct val="20000"/>
              </a:spcBef>
            </a:pPr>
            <a:r>
              <a:rPr lang="en-US" altLang="zh-CN" dirty="0">
                <a:solidFill>
                  <a:srgbClr val="0000FF"/>
                </a:solidFill>
                <a:latin typeface="黑体" pitchFamily="49" charset="-122"/>
                <a:ea typeface="黑体" pitchFamily="49" charset="-122"/>
              </a:rPr>
              <a:t>      </a:t>
            </a:r>
            <a:r>
              <a:rPr lang="zh-CN" altLang="en-US" dirty="0">
                <a:solidFill>
                  <a:srgbClr val="0000FF"/>
                </a:solidFill>
                <a:latin typeface="黑体" pitchFamily="49" charset="-122"/>
                <a:ea typeface="黑体" pitchFamily="49" charset="-122"/>
              </a:rPr>
              <a:t>正弦波过零处变三角波</a:t>
            </a:r>
            <a:endParaRPr lang="en-US" altLang="zh-CN" dirty="0">
              <a:solidFill>
                <a:srgbClr val="0000FF"/>
              </a:solidFill>
              <a:latin typeface="黑体" pitchFamily="49" charset="-122"/>
              <a:ea typeface="黑体" pitchFamily="49" charset="-122"/>
            </a:endParaRPr>
          </a:p>
        </p:txBody>
      </p:sp>
      <p:sp>
        <p:nvSpPr>
          <p:cNvPr id="2" name="AutoShape 2" descr="http://www.deyisupport.com/resized-image.ashx/__size/550x0/__key/communityserver-discussions-components-files/52/5127.18_2D00_4.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www.deyisupport.com/resized-image.ashx/__size/550x0/__key/communityserver-discussions-components-files/52/5127.18_2D00_4.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https://e2echina.ti.com/cfs-file/__key/communityserver-discussions-components-files/52/5127.18_2D00_4.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https://e2echina.ti.com/cfs-file/__key/communityserver-discussions-components-files/52/5127.18_2D00_4.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https://e2echina.ti.com/cfs-file/__key/communityserver-discussions-components-files/52/5127.18_2D00_4.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https://e2echina.ti.com/cfs-file/__key/communityserver-discussions-components-files/52/5127.18_2D00_4.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14" descr="https://e2echina.ti.com/cfs-file/__key/communityserver-discussions-components-files/52/5127.18_2D00_4.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433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208" y="3764567"/>
            <a:ext cx="3843217" cy="234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AutoShape 17" descr="https://e2echina.ti.com/cfs-file/__key/communityserver-discussions-components-files/52/3730.18_2D00_5.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4338" name="Picture 18"/>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896805" y="1556792"/>
            <a:ext cx="2843547" cy="216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
            <a:extLst>
              <a:ext uri="{FF2B5EF4-FFF2-40B4-BE49-F238E27FC236}">
                <a16:creationId xmlns:a16="http://schemas.microsoft.com/office/drawing/2014/main" id="{5EE42BF0-4764-40C9-AD45-79F8D89A9DB0}"/>
              </a:ext>
            </a:extLst>
          </p:cNvPr>
          <p:cNvSpPr>
            <a:spLocks noChangeArrowheads="1"/>
          </p:cNvSpPr>
          <p:nvPr/>
        </p:nvSpPr>
        <p:spPr bwMode="auto">
          <a:xfrm>
            <a:off x="5796136"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与精度有关的参数</a:t>
            </a:r>
          </a:p>
        </p:txBody>
      </p:sp>
    </p:spTree>
    <p:extLst>
      <p:ext uri="{BB962C8B-B14F-4D97-AF65-F5344CB8AC3E}">
        <p14:creationId xmlns:p14="http://schemas.microsoft.com/office/powerpoint/2010/main" val="4027239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482391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运算放大器</a:t>
            </a:r>
          </a:p>
        </p:txBody>
      </p:sp>
      <p:sp>
        <p:nvSpPr>
          <p:cNvPr id="5126" name="Rectangle 35"/>
          <p:cNvSpPr>
            <a:spLocks noChangeArrowheads="1"/>
          </p:cNvSpPr>
          <p:nvPr/>
        </p:nvSpPr>
        <p:spPr bwMode="auto">
          <a:xfrm>
            <a:off x="2233438" y="3052192"/>
            <a:ext cx="514687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运放的非理想参数</a:t>
            </a:r>
          </a:p>
        </p:txBody>
      </p:sp>
      <p:cxnSp>
        <p:nvCxnSpPr>
          <p:cNvPr id="4" name="直接连接符 3"/>
          <p:cNvCxnSpPr/>
          <p:nvPr/>
        </p:nvCxnSpPr>
        <p:spPr>
          <a:xfrm>
            <a:off x="1835696" y="1878360"/>
            <a:ext cx="9612" cy="391013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33569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33439" y="2192288"/>
            <a:ext cx="514687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运算放大器的原理</a:t>
            </a:r>
          </a:p>
        </p:txBody>
      </p:sp>
      <p:cxnSp>
        <p:nvCxnSpPr>
          <p:cNvPr id="19" name="直接连接符 18"/>
          <p:cNvCxnSpPr/>
          <p:nvPr/>
        </p:nvCxnSpPr>
        <p:spPr>
          <a:xfrm>
            <a:off x="1870001" y="249708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71600" y="5483696"/>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35"/>
          <p:cNvSpPr>
            <a:spLocks noChangeArrowheads="1"/>
          </p:cNvSpPr>
          <p:nvPr/>
        </p:nvSpPr>
        <p:spPr bwMode="auto">
          <a:xfrm>
            <a:off x="2233437" y="3861048"/>
            <a:ext cx="5146875"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与精度有关的参数</a:t>
            </a:r>
          </a:p>
        </p:txBody>
      </p:sp>
      <p:cxnSp>
        <p:nvCxnSpPr>
          <p:cNvPr id="22" name="直接连接符 21"/>
          <p:cNvCxnSpPr/>
          <p:nvPr/>
        </p:nvCxnSpPr>
        <p:spPr>
          <a:xfrm>
            <a:off x="1835695" y="416584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Rectangle 35"/>
          <p:cNvSpPr>
            <a:spLocks noChangeArrowheads="1"/>
          </p:cNvSpPr>
          <p:nvPr/>
        </p:nvSpPr>
        <p:spPr bwMode="auto">
          <a:xfrm>
            <a:off x="2243758" y="4653136"/>
            <a:ext cx="513655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与速度有关的参数</a:t>
            </a:r>
          </a:p>
        </p:txBody>
      </p:sp>
      <p:cxnSp>
        <p:nvCxnSpPr>
          <p:cNvPr id="24" name="直接连接符 23"/>
          <p:cNvCxnSpPr/>
          <p:nvPr/>
        </p:nvCxnSpPr>
        <p:spPr>
          <a:xfrm>
            <a:off x="1846016" y="4957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Rectangle 35"/>
          <p:cNvSpPr>
            <a:spLocks noChangeArrowheads="1"/>
          </p:cNvSpPr>
          <p:nvPr/>
        </p:nvSpPr>
        <p:spPr bwMode="auto">
          <a:xfrm>
            <a:off x="2233438" y="5483696"/>
            <a:ext cx="514687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与电源有关的参数</a:t>
            </a:r>
          </a:p>
        </p:txBody>
      </p:sp>
      <p:cxnSp>
        <p:nvCxnSpPr>
          <p:cNvPr id="15" name="直接连接符 14"/>
          <p:cNvCxnSpPr/>
          <p:nvPr/>
        </p:nvCxnSpPr>
        <p:spPr>
          <a:xfrm>
            <a:off x="1835696" y="578849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772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a:spLocks noChangeArrowheads="1"/>
          </p:cNvSpPr>
          <p:nvPr/>
        </p:nvSpPr>
        <p:spPr bwMode="auto">
          <a:xfrm>
            <a:off x="490279" y="980728"/>
            <a:ext cx="7869830" cy="461665"/>
          </a:xfrm>
          <a:prstGeom prst="rect">
            <a:avLst/>
          </a:prstGeom>
          <a:solidFill>
            <a:schemeClr val="tx2">
              <a:lumMod val="20000"/>
              <a:lumOff val="80000"/>
            </a:schemeClr>
          </a:solidFill>
          <a:ln>
            <a:noFill/>
          </a:ln>
          <a:extLst/>
        </p:spPr>
        <p:txBody>
          <a:bodyPr wrap="square">
            <a:spAutoFit/>
          </a:bodyPr>
          <a:lstStyle/>
          <a:p>
            <a:pPr algn="l" eaLnBrk="0" hangingPunct="0">
              <a:spcBef>
                <a:spcPct val="20000"/>
              </a:spcBef>
              <a:buFont typeface="Wingdings" pitchFamily="2" charset="2"/>
              <a:buNone/>
            </a:pPr>
            <a:r>
              <a:rPr lang="zh-CN" altLang="en-US" sz="2400" dirty="0">
                <a:solidFill>
                  <a:srgbClr val="0000FF"/>
                </a:solidFill>
                <a:latin typeface="黑体" pitchFamily="49" charset="-122"/>
                <a:ea typeface="黑体" pitchFamily="49" charset="-122"/>
              </a:rPr>
              <a:t>输出摆幅（</a:t>
            </a:r>
            <a:r>
              <a:rPr lang="en-US" altLang="zh-CN" sz="2400" dirty="0">
                <a:solidFill>
                  <a:srgbClr val="0000FF"/>
                </a:solidFill>
                <a:latin typeface="黑体" pitchFamily="49" charset="-122"/>
                <a:ea typeface="黑体" pitchFamily="49" charset="-122"/>
              </a:rPr>
              <a:t>Output Swing</a:t>
            </a:r>
            <a:r>
              <a:rPr lang="zh-CN" altLang="en-US" sz="2400" dirty="0">
                <a:solidFill>
                  <a:srgbClr val="0000FF"/>
                </a:solidFill>
                <a:latin typeface="黑体" pitchFamily="49" charset="-122"/>
                <a:ea typeface="黑体" pitchFamily="49" charset="-122"/>
              </a:rPr>
              <a:t>）</a:t>
            </a:r>
            <a:endParaRPr lang="en-US" altLang="zh-CN" sz="2400" dirty="0">
              <a:solidFill>
                <a:srgbClr val="0000FF"/>
              </a:solidFill>
            </a:endParaRPr>
          </a:p>
        </p:txBody>
      </p:sp>
      <p:sp>
        <p:nvSpPr>
          <p:cNvPr id="4" name="矩形 3"/>
          <p:cNvSpPr/>
          <p:nvPr/>
        </p:nvSpPr>
        <p:spPr>
          <a:xfrm>
            <a:off x="611560" y="2564904"/>
            <a:ext cx="4104456" cy="1015663"/>
          </a:xfrm>
          <a:prstGeom prst="rect">
            <a:avLst/>
          </a:prstGeom>
        </p:spPr>
        <p:txBody>
          <a:bodyPr wrap="square">
            <a:spAutoFit/>
          </a:bodyPr>
          <a:lstStyle/>
          <a:p>
            <a:pPr marL="719138" indent="-719138" algn="l" eaLnBrk="0" hangingPunct="0">
              <a:spcBef>
                <a:spcPct val="20000"/>
              </a:spcBef>
            </a:pPr>
            <a:r>
              <a:rPr lang="zh-CN" altLang="en-US" dirty="0">
                <a:solidFill>
                  <a:srgbClr val="FF0000"/>
                </a:solidFill>
                <a:latin typeface="黑体" pitchFamily="49" charset="-122"/>
                <a:ea typeface="黑体" pitchFamily="49" charset="-122"/>
              </a:rPr>
              <a:t>原因：</a:t>
            </a:r>
            <a:r>
              <a:rPr lang="zh-CN" altLang="en-US" dirty="0">
                <a:solidFill>
                  <a:srgbClr val="0000FF"/>
                </a:solidFill>
                <a:latin typeface="黑体" pitchFamily="49" charset="-122"/>
                <a:ea typeface="黑体" pitchFamily="49" charset="-122"/>
              </a:rPr>
              <a:t>线性放大器的输出来自于电源，输出不能超过电源电压范围（而且还会损失</a:t>
            </a:r>
            <a:r>
              <a:rPr lang="en-US" altLang="zh-CN" dirty="0" err="1">
                <a:solidFill>
                  <a:srgbClr val="0000FF"/>
                </a:solidFill>
                <a:latin typeface="黑体" pitchFamily="49" charset="-122"/>
                <a:ea typeface="黑体" pitchFamily="49" charset="-122"/>
              </a:rPr>
              <a:t>Vsat</a:t>
            </a:r>
            <a:r>
              <a:rPr lang="zh-CN" altLang="en-US" dirty="0">
                <a:solidFill>
                  <a:srgbClr val="0000FF"/>
                </a:solidFill>
                <a:latin typeface="黑体" pitchFamily="49" charset="-122"/>
                <a:ea typeface="黑体" pitchFamily="49" charset="-122"/>
              </a:rPr>
              <a:t>）</a:t>
            </a:r>
            <a:endParaRPr lang="en-US" altLang="zh-CN" dirty="0">
              <a:solidFill>
                <a:srgbClr val="0000FF"/>
              </a:solidFill>
              <a:latin typeface="黑体" pitchFamily="49" charset="-122"/>
              <a:ea typeface="黑体" pitchFamily="49" charset="-122"/>
            </a:endParaRPr>
          </a:p>
        </p:txBody>
      </p:sp>
      <p:sp>
        <p:nvSpPr>
          <p:cNvPr id="5" name="矩形 4"/>
          <p:cNvSpPr/>
          <p:nvPr/>
        </p:nvSpPr>
        <p:spPr>
          <a:xfrm>
            <a:off x="611560" y="4797152"/>
            <a:ext cx="7668344" cy="1138773"/>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对策：</a:t>
            </a:r>
            <a:endParaRPr lang="en-US" altLang="zh-CN" dirty="0">
              <a:solidFill>
                <a:srgbClr val="FF0000"/>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rPr>
              <a:t>（</a:t>
            </a:r>
            <a:r>
              <a:rPr lang="en-US" altLang="zh-CN" dirty="0">
                <a:solidFill>
                  <a:srgbClr val="0000FF"/>
                </a:solidFill>
                <a:latin typeface="黑体" pitchFamily="49" charset="-122"/>
                <a:ea typeface="黑体" pitchFamily="49" charset="-122"/>
              </a:rPr>
              <a:t>1</a:t>
            </a:r>
            <a:r>
              <a:rPr lang="zh-CN" altLang="en-US" dirty="0">
                <a:solidFill>
                  <a:srgbClr val="0000FF"/>
                </a:solidFill>
                <a:latin typeface="黑体" pitchFamily="49" charset="-122"/>
                <a:ea typeface="黑体" pitchFamily="49" charset="-122"/>
              </a:rPr>
              <a:t>）根据输出范围加上饱和电压，合理选择正负电源电压</a:t>
            </a:r>
            <a:endParaRPr lang="en-US" altLang="zh-CN" dirty="0">
              <a:solidFill>
                <a:srgbClr val="0000FF"/>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cs typeface="Times New Roman"/>
              </a:rPr>
              <a:t>（</a:t>
            </a:r>
            <a:r>
              <a:rPr lang="en-US" altLang="zh-CN" dirty="0">
                <a:solidFill>
                  <a:srgbClr val="0000FF"/>
                </a:solidFill>
                <a:latin typeface="黑体" pitchFamily="49" charset="-122"/>
                <a:ea typeface="黑体" pitchFamily="49" charset="-122"/>
                <a:cs typeface="Times New Roman"/>
              </a:rPr>
              <a:t>2</a:t>
            </a:r>
            <a:r>
              <a:rPr lang="zh-CN" altLang="en-US" dirty="0">
                <a:solidFill>
                  <a:srgbClr val="0000FF"/>
                </a:solidFill>
                <a:latin typeface="黑体" pitchFamily="49" charset="-122"/>
                <a:ea typeface="黑体" pitchFamily="49" charset="-122"/>
                <a:cs typeface="Times New Roman"/>
              </a:rPr>
              <a:t>）增加电源自举电路，突破最大电源电压限制，扩大输出摆幅</a:t>
            </a:r>
            <a:endParaRPr lang="en-US" altLang="zh-CN" dirty="0">
              <a:solidFill>
                <a:srgbClr val="0000FF"/>
              </a:solidFill>
              <a:latin typeface="Times New Roman"/>
              <a:ea typeface="黑体" pitchFamily="49" charset="-122"/>
              <a:cs typeface="Times New Roman"/>
            </a:endParaRPr>
          </a:p>
        </p:txBody>
      </p:sp>
      <p:sp>
        <p:nvSpPr>
          <p:cNvPr id="6" name="矩形 5"/>
          <p:cNvSpPr/>
          <p:nvPr/>
        </p:nvSpPr>
        <p:spPr>
          <a:xfrm>
            <a:off x="611560" y="1700808"/>
            <a:ext cx="4664165" cy="707886"/>
          </a:xfrm>
          <a:prstGeom prst="rect">
            <a:avLst/>
          </a:prstGeom>
        </p:spPr>
        <p:txBody>
          <a:bodyPr wrap="square">
            <a:spAutoFit/>
          </a:bodyPr>
          <a:lstStyle/>
          <a:p>
            <a:pPr marL="804863" indent="-804863" algn="l" eaLnBrk="0" hangingPunct="0">
              <a:spcBef>
                <a:spcPct val="20000"/>
              </a:spcBef>
            </a:pPr>
            <a:r>
              <a:rPr lang="zh-CN" altLang="en-US" dirty="0">
                <a:solidFill>
                  <a:srgbClr val="FF0000"/>
                </a:solidFill>
                <a:latin typeface="黑体" pitchFamily="49" charset="-122"/>
                <a:ea typeface="黑体" pitchFamily="49" charset="-122"/>
              </a:rPr>
              <a:t>定义：</a:t>
            </a:r>
            <a:r>
              <a:rPr lang="zh-CN" altLang="en-US" dirty="0">
                <a:solidFill>
                  <a:srgbClr val="0000FF"/>
                </a:solidFill>
                <a:latin typeface="黑体" pitchFamily="49" charset="-122"/>
                <a:ea typeface="黑体" pitchFamily="49" charset="-122"/>
              </a:rPr>
              <a:t>放大器不失真状态可以输出的最大电压范围</a:t>
            </a:r>
            <a:endParaRPr lang="en-US" altLang="zh-CN" dirty="0">
              <a:solidFill>
                <a:srgbClr val="0000FF"/>
              </a:solidFill>
              <a:latin typeface="黑体" pitchFamily="49" charset="-122"/>
              <a:ea typeface="黑体" pitchFamily="49" charset="-122"/>
            </a:endParaRPr>
          </a:p>
        </p:txBody>
      </p:sp>
      <p:sp>
        <p:nvSpPr>
          <p:cNvPr id="7" name="矩形 6"/>
          <p:cNvSpPr/>
          <p:nvPr/>
        </p:nvSpPr>
        <p:spPr>
          <a:xfrm>
            <a:off x="611560" y="3861048"/>
            <a:ext cx="3888432" cy="400110"/>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影响：</a:t>
            </a:r>
            <a:r>
              <a:rPr lang="zh-CN" altLang="en-US" dirty="0">
                <a:solidFill>
                  <a:srgbClr val="0000FF"/>
                </a:solidFill>
                <a:latin typeface="黑体" pitchFamily="49" charset="-122"/>
                <a:ea typeface="黑体" pitchFamily="49" charset="-122"/>
              </a:rPr>
              <a:t>输出信号幅度受电源限制</a:t>
            </a:r>
            <a:endParaRPr lang="en-US" altLang="zh-CN" dirty="0">
              <a:solidFill>
                <a:srgbClr val="0000FF"/>
              </a:solidFill>
              <a:latin typeface="黑体" pitchFamily="49" charset="-122"/>
              <a:ea typeface="黑体" pitchFamily="49" charset="-122"/>
            </a:endParaRPr>
          </a:p>
        </p:txBody>
      </p:sp>
      <p:sp>
        <p:nvSpPr>
          <p:cNvPr id="2" name="AutoShape 2" descr="http://www.deyisupport.com/resized-image.ashx/__size/550x0/__key/communityserver-discussions-components-files/52/5127.18_2D00_4.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www.deyisupport.com/resized-image.ashx/__size/550x0/__key/communityserver-discussions-components-files/52/5127.18_2D00_4.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https://e2echina.ti.com/cfs-file/__key/communityserver-discussions-components-files/52/5127.18_2D00_4.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https://e2echina.ti.com/cfs-file/__key/communityserver-discussions-components-files/52/5127.18_2D00_4.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https://e2echina.ti.com/cfs-file/__key/communityserver-discussions-components-files/52/5127.18_2D00_4.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https://e2echina.ti.com/cfs-file/__key/communityserver-discussions-components-files/52/5127.18_2D00_4.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14" descr="https://e2echina.ti.com/cfs-file/__key/communityserver-discussions-components-files/52/5127.18_2D00_4.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7" descr="https://e2echina.ti.com/cfs-file/__key/communityserver-discussions-components-files/52/3730.18_2D00_5.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nvPr>
        </p:nvGraphicFramePr>
        <p:xfrm>
          <a:off x="5004048" y="1949877"/>
          <a:ext cx="4010025" cy="2609850"/>
        </p:xfrm>
        <a:graphic>
          <a:graphicData uri="http://schemas.openxmlformats.org/presentationml/2006/ole">
            <mc:AlternateContent xmlns:mc="http://schemas.openxmlformats.org/markup-compatibility/2006">
              <mc:Choice xmlns:v="urn:schemas-microsoft-com:vml" Requires="v">
                <p:oleObj spid="_x0000_s14455" name="Visio" r:id="rId4" imgW="4007692" imgH="2613330" progId="Visio.Drawing.11">
                  <p:embed/>
                </p:oleObj>
              </mc:Choice>
              <mc:Fallback>
                <p:oleObj name="Visio" r:id="rId4" imgW="4007692" imgH="2613330" progId="Visio.Drawing.11">
                  <p:embed/>
                  <p:pic>
                    <p:nvPicPr>
                      <p:cNvPr id="15"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1949877"/>
                        <a:ext cx="4010025" cy="260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矩形 1">
            <a:extLst>
              <a:ext uri="{FF2B5EF4-FFF2-40B4-BE49-F238E27FC236}">
                <a16:creationId xmlns:a16="http://schemas.microsoft.com/office/drawing/2014/main" id="{10400ACB-C0D6-46BA-A8DF-5A784B8CD7C2}"/>
              </a:ext>
            </a:extLst>
          </p:cNvPr>
          <p:cNvSpPr>
            <a:spLocks noChangeArrowheads="1"/>
          </p:cNvSpPr>
          <p:nvPr/>
        </p:nvSpPr>
        <p:spPr bwMode="auto">
          <a:xfrm>
            <a:off x="5796136"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与精度有关的参数</a:t>
            </a:r>
          </a:p>
        </p:txBody>
      </p:sp>
    </p:spTree>
    <p:extLst>
      <p:ext uri="{BB962C8B-B14F-4D97-AF65-F5344CB8AC3E}">
        <p14:creationId xmlns:p14="http://schemas.microsoft.com/office/powerpoint/2010/main" val="294161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a:spLocks noChangeArrowheads="1"/>
          </p:cNvSpPr>
          <p:nvPr/>
        </p:nvSpPr>
        <p:spPr bwMode="auto">
          <a:xfrm>
            <a:off x="490279" y="980728"/>
            <a:ext cx="7869830" cy="461665"/>
          </a:xfrm>
          <a:prstGeom prst="rect">
            <a:avLst/>
          </a:prstGeom>
          <a:solidFill>
            <a:schemeClr val="tx2">
              <a:lumMod val="20000"/>
              <a:lumOff val="80000"/>
            </a:schemeClr>
          </a:solidFill>
          <a:ln>
            <a:noFill/>
          </a:ln>
          <a:extLst/>
        </p:spPr>
        <p:txBody>
          <a:bodyPr wrap="square">
            <a:spAutoFit/>
          </a:bodyPr>
          <a:lstStyle/>
          <a:p>
            <a:pPr algn="l" eaLnBrk="0" hangingPunct="0">
              <a:spcBef>
                <a:spcPct val="20000"/>
              </a:spcBef>
              <a:buFont typeface="Wingdings" pitchFamily="2" charset="2"/>
              <a:buNone/>
            </a:pPr>
            <a:r>
              <a:rPr lang="zh-CN" altLang="en-US" sz="2400" dirty="0">
                <a:solidFill>
                  <a:srgbClr val="0000FF"/>
                </a:solidFill>
                <a:latin typeface="黑体" pitchFamily="49" charset="-122"/>
                <a:ea typeface="黑体" pitchFamily="49" charset="-122"/>
              </a:rPr>
              <a:t>共模输入范围（</a:t>
            </a:r>
            <a:r>
              <a:rPr lang="en-US" altLang="zh-CN" sz="2400" dirty="0">
                <a:solidFill>
                  <a:srgbClr val="0000FF"/>
                </a:solidFill>
                <a:latin typeface="黑体" pitchFamily="49" charset="-122"/>
                <a:ea typeface="黑体" pitchFamily="49" charset="-122"/>
              </a:rPr>
              <a:t>Common Mode Input Range</a:t>
            </a:r>
            <a:r>
              <a:rPr lang="zh-CN" altLang="en-US" sz="2400" dirty="0">
                <a:solidFill>
                  <a:srgbClr val="0000FF"/>
                </a:solidFill>
                <a:latin typeface="黑体" pitchFamily="49" charset="-122"/>
                <a:ea typeface="黑体" pitchFamily="49" charset="-122"/>
              </a:rPr>
              <a:t>）</a:t>
            </a:r>
            <a:endParaRPr lang="en-US" altLang="zh-CN" sz="2400" dirty="0">
              <a:solidFill>
                <a:srgbClr val="0000FF"/>
              </a:solidFill>
            </a:endParaRPr>
          </a:p>
        </p:txBody>
      </p:sp>
      <p:sp>
        <p:nvSpPr>
          <p:cNvPr id="4" name="矩形 3"/>
          <p:cNvSpPr/>
          <p:nvPr/>
        </p:nvSpPr>
        <p:spPr>
          <a:xfrm>
            <a:off x="611560" y="2721114"/>
            <a:ext cx="4104456" cy="707886"/>
          </a:xfrm>
          <a:prstGeom prst="rect">
            <a:avLst/>
          </a:prstGeom>
        </p:spPr>
        <p:txBody>
          <a:bodyPr wrap="square">
            <a:spAutoFit/>
          </a:bodyPr>
          <a:lstStyle/>
          <a:p>
            <a:pPr marL="719138" indent="-719138" algn="l" eaLnBrk="0" hangingPunct="0">
              <a:spcBef>
                <a:spcPct val="20000"/>
              </a:spcBef>
            </a:pPr>
            <a:r>
              <a:rPr lang="zh-CN" altLang="en-US" dirty="0">
                <a:solidFill>
                  <a:srgbClr val="FF0000"/>
                </a:solidFill>
                <a:latin typeface="黑体" pitchFamily="49" charset="-122"/>
                <a:ea typeface="黑体" pitchFamily="49" charset="-122"/>
              </a:rPr>
              <a:t>原因：</a:t>
            </a:r>
            <a:r>
              <a:rPr lang="zh-CN" altLang="en-US" dirty="0">
                <a:solidFill>
                  <a:srgbClr val="0000FF"/>
                </a:solidFill>
                <a:latin typeface="黑体" pitchFamily="49" charset="-122"/>
                <a:ea typeface="黑体" pitchFamily="49" charset="-122"/>
              </a:rPr>
              <a:t>当输入端电压接近或超过电源时，差分输入级反偏</a:t>
            </a:r>
            <a:endParaRPr lang="en-US" altLang="zh-CN" dirty="0">
              <a:solidFill>
                <a:srgbClr val="0000FF"/>
              </a:solidFill>
              <a:latin typeface="黑体" pitchFamily="49" charset="-122"/>
              <a:ea typeface="黑体" pitchFamily="49" charset="-122"/>
            </a:endParaRPr>
          </a:p>
        </p:txBody>
      </p:sp>
      <p:sp>
        <p:nvSpPr>
          <p:cNvPr id="5" name="矩形 4"/>
          <p:cNvSpPr/>
          <p:nvPr/>
        </p:nvSpPr>
        <p:spPr>
          <a:xfrm>
            <a:off x="611560" y="4797152"/>
            <a:ext cx="7668344" cy="1138773"/>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对策：</a:t>
            </a:r>
            <a:endParaRPr lang="en-US" altLang="zh-CN" dirty="0">
              <a:solidFill>
                <a:srgbClr val="FF0000"/>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rPr>
              <a:t>（</a:t>
            </a:r>
            <a:r>
              <a:rPr lang="en-US" altLang="zh-CN" dirty="0">
                <a:solidFill>
                  <a:srgbClr val="0000FF"/>
                </a:solidFill>
                <a:latin typeface="黑体" pitchFamily="49" charset="-122"/>
                <a:ea typeface="黑体" pitchFamily="49" charset="-122"/>
              </a:rPr>
              <a:t>1</a:t>
            </a:r>
            <a:r>
              <a:rPr lang="zh-CN" altLang="en-US" dirty="0">
                <a:solidFill>
                  <a:srgbClr val="0000FF"/>
                </a:solidFill>
                <a:latin typeface="黑体" pitchFamily="49" charset="-122"/>
                <a:ea typeface="黑体" pitchFamily="49" charset="-122"/>
              </a:rPr>
              <a:t>）根据输入范围加上饱和电压，合理选择正负电源电压</a:t>
            </a:r>
            <a:endParaRPr lang="en-US" altLang="zh-CN" dirty="0">
              <a:solidFill>
                <a:srgbClr val="0000FF"/>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cs typeface="Times New Roman"/>
              </a:rPr>
              <a:t>（</a:t>
            </a:r>
            <a:r>
              <a:rPr lang="en-US" altLang="zh-CN" dirty="0">
                <a:solidFill>
                  <a:srgbClr val="0000FF"/>
                </a:solidFill>
                <a:latin typeface="黑体" pitchFamily="49" charset="-122"/>
                <a:ea typeface="黑体" pitchFamily="49" charset="-122"/>
                <a:cs typeface="Times New Roman"/>
              </a:rPr>
              <a:t>2</a:t>
            </a:r>
            <a:r>
              <a:rPr lang="zh-CN" altLang="en-US" dirty="0">
                <a:solidFill>
                  <a:srgbClr val="0000FF"/>
                </a:solidFill>
                <a:latin typeface="黑体" pitchFamily="49" charset="-122"/>
                <a:ea typeface="黑体" pitchFamily="49" charset="-122"/>
                <a:cs typeface="Times New Roman"/>
              </a:rPr>
              <a:t>）用反向放大器、虚地点等，避免输入大幅度跟随</a:t>
            </a:r>
            <a:endParaRPr lang="en-US" altLang="zh-CN" dirty="0">
              <a:solidFill>
                <a:srgbClr val="0000FF"/>
              </a:solidFill>
              <a:latin typeface="Times New Roman"/>
              <a:ea typeface="黑体" pitchFamily="49" charset="-122"/>
              <a:cs typeface="Times New Roman"/>
            </a:endParaRPr>
          </a:p>
        </p:txBody>
      </p:sp>
      <p:sp>
        <p:nvSpPr>
          <p:cNvPr id="6" name="矩形 5"/>
          <p:cNvSpPr/>
          <p:nvPr/>
        </p:nvSpPr>
        <p:spPr>
          <a:xfrm>
            <a:off x="611560" y="1700808"/>
            <a:ext cx="4664165" cy="707886"/>
          </a:xfrm>
          <a:prstGeom prst="rect">
            <a:avLst/>
          </a:prstGeom>
        </p:spPr>
        <p:txBody>
          <a:bodyPr wrap="square">
            <a:spAutoFit/>
          </a:bodyPr>
          <a:lstStyle/>
          <a:p>
            <a:pPr marL="804863" indent="-804863" algn="l" eaLnBrk="0" hangingPunct="0">
              <a:spcBef>
                <a:spcPct val="20000"/>
              </a:spcBef>
            </a:pPr>
            <a:r>
              <a:rPr lang="zh-CN" altLang="en-US" dirty="0">
                <a:solidFill>
                  <a:srgbClr val="FF0000"/>
                </a:solidFill>
                <a:latin typeface="黑体" pitchFamily="49" charset="-122"/>
                <a:ea typeface="黑体" pitchFamily="49" charset="-122"/>
              </a:rPr>
              <a:t>定义：</a:t>
            </a:r>
            <a:r>
              <a:rPr lang="zh-CN" altLang="en-US" dirty="0">
                <a:solidFill>
                  <a:srgbClr val="0000FF"/>
                </a:solidFill>
                <a:latin typeface="黑体" pitchFamily="49" charset="-122"/>
                <a:ea typeface="黑体" pitchFamily="49" charset="-122"/>
              </a:rPr>
              <a:t>放大器可以接受输入的输入端的最大电压范围</a:t>
            </a:r>
            <a:endParaRPr lang="en-US" altLang="zh-CN" dirty="0">
              <a:solidFill>
                <a:srgbClr val="0000FF"/>
              </a:solidFill>
              <a:latin typeface="黑体" pitchFamily="49" charset="-122"/>
              <a:ea typeface="黑体" pitchFamily="49" charset="-122"/>
            </a:endParaRPr>
          </a:p>
        </p:txBody>
      </p:sp>
      <p:sp>
        <p:nvSpPr>
          <p:cNvPr id="7" name="矩形 6"/>
          <p:cNvSpPr/>
          <p:nvPr/>
        </p:nvSpPr>
        <p:spPr>
          <a:xfrm>
            <a:off x="611560" y="3861048"/>
            <a:ext cx="3888432" cy="400110"/>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影响：</a:t>
            </a:r>
            <a:r>
              <a:rPr lang="zh-CN" altLang="en-US" dirty="0">
                <a:solidFill>
                  <a:srgbClr val="0000FF"/>
                </a:solidFill>
                <a:latin typeface="黑体" pitchFamily="49" charset="-122"/>
                <a:ea typeface="黑体" pitchFamily="49" charset="-122"/>
              </a:rPr>
              <a:t>输入信号范围受电源限制</a:t>
            </a:r>
            <a:endParaRPr lang="en-US" altLang="zh-CN" dirty="0">
              <a:solidFill>
                <a:srgbClr val="0000FF"/>
              </a:solidFill>
              <a:latin typeface="黑体" pitchFamily="49" charset="-122"/>
              <a:ea typeface="黑体" pitchFamily="49" charset="-122"/>
            </a:endParaRPr>
          </a:p>
        </p:txBody>
      </p:sp>
      <p:sp>
        <p:nvSpPr>
          <p:cNvPr id="2" name="AutoShape 2" descr="http://www.deyisupport.com/resized-image.ashx/__size/550x0/__key/communityserver-discussions-components-files/52/5127.18_2D00_4.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www.deyisupport.com/resized-image.ashx/__size/550x0/__key/communityserver-discussions-components-files/52/5127.18_2D00_4.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https://e2echina.ti.com/cfs-file/__key/communityserver-discussions-components-files/52/5127.18_2D00_4.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https://e2echina.ti.com/cfs-file/__key/communityserver-discussions-components-files/52/5127.18_2D00_4.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https://e2echina.ti.com/cfs-file/__key/communityserver-discussions-components-files/52/5127.18_2D00_4.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https://e2echina.ti.com/cfs-file/__key/communityserver-discussions-components-files/52/5127.18_2D00_4.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14" descr="https://e2echina.ti.com/cfs-file/__key/communityserver-discussions-components-files/52/5127.18_2D00_4.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7" descr="https://e2echina.ti.com/cfs-file/__key/communityserver-discussions-components-files/52/3730.18_2D00_5.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p:cNvGraphicFramePr>
            <a:graphicFrameLocks noChangeAspect="1"/>
          </p:cNvGraphicFramePr>
          <p:nvPr>
            <p:extLst/>
          </p:nvPr>
        </p:nvGraphicFramePr>
        <p:xfrm>
          <a:off x="4499992" y="2200126"/>
          <a:ext cx="4505325" cy="2609850"/>
        </p:xfrm>
        <a:graphic>
          <a:graphicData uri="http://schemas.openxmlformats.org/presentationml/2006/ole">
            <mc:AlternateContent xmlns:mc="http://schemas.openxmlformats.org/markup-compatibility/2006">
              <mc:Choice xmlns:v="urn:schemas-microsoft-com:vml" Requires="v">
                <p:oleObj spid="_x0000_s15479" name="Visio" r:id="rId4" imgW="4502576" imgH="2613330" progId="Visio.Drawing.11">
                  <p:embed/>
                </p:oleObj>
              </mc:Choice>
              <mc:Fallback>
                <p:oleObj name="Visio" r:id="rId4" imgW="4502576" imgH="2613330" progId="Visio.Drawing.11">
                  <p:embed/>
                  <p:pic>
                    <p:nvPicPr>
                      <p:cNvPr id="18" name="对象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2200126"/>
                        <a:ext cx="4505325" cy="260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矩形 1">
            <a:extLst>
              <a:ext uri="{FF2B5EF4-FFF2-40B4-BE49-F238E27FC236}">
                <a16:creationId xmlns:a16="http://schemas.microsoft.com/office/drawing/2014/main" id="{3D0AFAC0-2DE1-438F-B525-D27C2E544FF8}"/>
              </a:ext>
            </a:extLst>
          </p:cNvPr>
          <p:cNvSpPr>
            <a:spLocks noChangeArrowheads="1"/>
          </p:cNvSpPr>
          <p:nvPr/>
        </p:nvSpPr>
        <p:spPr bwMode="auto">
          <a:xfrm>
            <a:off x="5796136"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与精度有关的参数</a:t>
            </a:r>
          </a:p>
        </p:txBody>
      </p:sp>
    </p:spTree>
    <p:extLst>
      <p:ext uri="{BB962C8B-B14F-4D97-AF65-F5344CB8AC3E}">
        <p14:creationId xmlns:p14="http://schemas.microsoft.com/office/powerpoint/2010/main" val="55279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a:spLocks noChangeArrowheads="1"/>
          </p:cNvSpPr>
          <p:nvPr/>
        </p:nvSpPr>
        <p:spPr bwMode="auto">
          <a:xfrm>
            <a:off x="490279" y="980728"/>
            <a:ext cx="7869830" cy="461665"/>
          </a:xfrm>
          <a:prstGeom prst="rect">
            <a:avLst/>
          </a:prstGeom>
          <a:solidFill>
            <a:schemeClr val="tx2">
              <a:lumMod val="20000"/>
              <a:lumOff val="80000"/>
            </a:schemeClr>
          </a:solidFill>
          <a:ln>
            <a:noFill/>
          </a:ln>
          <a:extLst/>
        </p:spPr>
        <p:txBody>
          <a:bodyPr wrap="square">
            <a:spAutoFit/>
          </a:bodyPr>
          <a:lstStyle/>
          <a:p>
            <a:pPr algn="l" eaLnBrk="0" hangingPunct="0">
              <a:spcBef>
                <a:spcPct val="20000"/>
              </a:spcBef>
              <a:buFont typeface="Wingdings" pitchFamily="2" charset="2"/>
              <a:buNone/>
            </a:pPr>
            <a:r>
              <a:rPr lang="zh-CN" altLang="en-US" sz="2400" dirty="0">
                <a:solidFill>
                  <a:srgbClr val="0000FF"/>
                </a:solidFill>
                <a:latin typeface="黑体" pitchFamily="49" charset="-122"/>
                <a:ea typeface="黑体" pitchFamily="49" charset="-122"/>
              </a:rPr>
              <a:t>电源抑制比（</a:t>
            </a:r>
            <a:r>
              <a:rPr lang="en-US" altLang="zh-CN" sz="2400" dirty="0">
                <a:solidFill>
                  <a:srgbClr val="0000FF"/>
                </a:solidFill>
                <a:latin typeface="黑体" pitchFamily="49" charset="-122"/>
                <a:ea typeface="黑体" pitchFamily="49" charset="-122"/>
              </a:rPr>
              <a:t>Power Supply Reject Ratio</a:t>
            </a:r>
            <a:r>
              <a:rPr lang="zh-CN" altLang="en-US" sz="2400" dirty="0">
                <a:solidFill>
                  <a:srgbClr val="0000FF"/>
                </a:solidFill>
                <a:latin typeface="黑体" pitchFamily="49" charset="-122"/>
                <a:ea typeface="黑体" pitchFamily="49" charset="-122"/>
              </a:rPr>
              <a:t>）</a:t>
            </a:r>
            <a:endParaRPr lang="en-US" altLang="zh-CN" sz="2400" dirty="0">
              <a:solidFill>
                <a:srgbClr val="0000FF"/>
              </a:solidFill>
            </a:endParaRPr>
          </a:p>
        </p:txBody>
      </p:sp>
      <p:sp>
        <p:nvSpPr>
          <p:cNvPr id="4" name="矩形 3"/>
          <p:cNvSpPr/>
          <p:nvPr/>
        </p:nvSpPr>
        <p:spPr>
          <a:xfrm>
            <a:off x="611560" y="2793122"/>
            <a:ext cx="4104456" cy="400110"/>
          </a:xfrm>
          <a:prstGeom prst="rect">
            <a:avLst/>
          </a:prstGeom>
        </p:spPr>
        <p:txBody>
          <a:bodyPr wrap="square">
            <a:spAutoFit/>
          </a:bodyPr>
          <a:lstStyle/>
          <a:p>
            <a:pPr marL="719138" indent="-719138" algn="l" eaLnBrk="0" hangingPunct="0">
              <a:spcBef>
                <a:spcPct val="20000"/>
              </a:spcBef>
            </a:pPr>
            <a:r>
              <a:rPr lang="zh-CN" altLang="en-US" dirty="0">
                <a:solidFill>
                  <a:srgbClr val="FF0000"/>
                </a:solidFill>
                <a:latin typeface="黑体" pitchFamily="49" charset="-122"/>
                <a:ea typeface="黑体" pitchFamily="49" charset="-122"/>
              </a:rPr>
              <a:t>原因：</a:t>
            </a:r>
            <a:r>
              <a:rPr lang="zh-CN" altLang="en-US" dirty="0">
                <a:solidFill>
                  <a:srgbClr val="0000FF"/>
                </a:solidFill>
                <a:latin typeface="黑体" pitchFamily="49" charset="-122"/>
                <a:ea typeface="黑体" pitchFamily="49" charset="-122"/>
              </a:rPr>
              <a:t>电源纹波影响了内部电流源</a:t>
            </a:r>
            <a:endParaRPr lang="en-US" altLang="zh-CN" dirty="0">
              <a:solidFill>
                <a:srgbClr val="0000FF"/>
              </a:solidFill>
              <a:latin typeface="黑体" pitchFamily="49" charset="-122"/>
              <a:ea typeface="黑体" pitchFamily="49" charset="-122"/>
            </a:endParaRPr>
          </a:p>
        </p:txBody>
      </p:sp>
      <p:sp>
        <p:nvSpPr>
          <p:cNvPr id="5" name="矩形 4"/>
          <p:cNvSpPr/>
          <p:nvPr/>
        </p:nvSpPr>
        <p:spPr>
          <a:xfrm>
            <a:off x="611560" y="4797152"/>
            <a:ext cx="7668344" cy="1138773"/>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对策：</a:t>
            </a:r>
            <a:endParaRPr lang="en-US" altLang="zh-CN" dirty="0">
              <a:solidFill>
                <a:srgbClr val="FF0000"/>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rPr>
              <a:t>（</a:t>
            </a:r>
            <a:r>
              <a:rPr lang="en-US" altLang="zh-CN" dirty="0">
                <a:solidFill>
                  <a:srgbClr val="0000FF"/>
                </a:solidFill>
                <a:latin typeface="黑体" pitchFamily="49" charset="-122"/>
                <a:ea typeface="黑体" pitchFamily="49" charset="-122"/>
              </a:rPr>
              <a:t>1</a:t>
            </a:r>
            <a:r>
              <a:rPr lang="zh-CN" altLang="en-US" dirty="0">
                <a:solidFill>
                  <a:srgbClr val="0000FF"/>
                </a:solidFill>
                <a:latin typeface="黑体" pitchFamily="49" charset="-122"/>
                <a:ea typeface="黑体" pitchFamily="49" charset="-122"/>
              </a:rPr>
              <a:t>）注意电源退偶和滤波，特别是高频纹波很要命</a:t>
            </a:r>
            <a:endParaRPr lang="en-US" altLang="zh-CN" dirty="0">
              <a:solidFill>
                <a:srgbClr val="0000FF"/>
              </a:solidFill>
              <a:latin typeface="黑体" pitchFamily="49" charset="-122"/>
              <a:ea typeface="黑体" pitchFamily="49" charset="-122"/>
            </a:endParaRPr>
          </a:p>
          <a:p>
            <a:pPr marL="447675" indent="-447675" algn="l" eaLnBrk="0" hangingPunct="0">
              <a:spcBef>
                <a:spcPct val="20000"/>
              </a:spcBef>
            </a:pPr>
            <a:r>
              <a:rPr lang="zh-CN" altLang="en-US" dirty="0">
                <a:solidFill>
                  <a:srgbClr val="0000FF"/>
                </a:solidFill>
                <a:latin typeface="黑体" pitchFamily="49" charset="-122"/>
                <a:ea typeface="黑体" pitchFamily="49" charset="-122"/>
                <a:cs typeface="Times New Roman"/>
              </a:rPr>
              <a:t>（</a:t>
            </a:r>
            <a:r>
              <a:rPr lang="en-US" altLang="zh-CN" dirty="0">
                <a:solidFill>
                  <a:srgbClr val="0000FF"/>
                </a:solidFill>
                <a:latin typeface="黑体" pitchFamily="49" charset="-122"/>
                <a:ea typeface="黑体" pitchFamily="49" charset="-122"/>
                <a:cs typeface="Times New Roman"/>
              </a:rPr>
              <a:t>2</a:t>
            </a:r>
            <a:r>
              <a:rPr lang="zh-CN" altLang="en-US" dirty="0">
                <a:solidFill>
                  <a:srgbClr val="0000FF"/>
                </a:solidFill>
                <a:latin typeface="黑体" pitchFamily="49" charset="-122"/>
                <a:ea typeface="黑体" pitchFamily="49" charset="-122"/>
                <a:cs typeface="Times New Roman"/>
              </a:rPr>
              <a:t>）为运放增加二级线性稳压器</a:t>
            </a:r>
            <a:endParaRPr lang="en-US" altLang="zh-CN" dirty="0">
              <a:solidFill>
                <a:srgbClr val="0000FF"/>
              </a:solidFill>
              <a:latin typeface="Times New Roman"/>
              <a:ea typeface="黑体" pitchFamily="49" charset="-122"/>
              <a:cs typeface="Times New Roman"/>
            </a:endParaRPr>
          </a:p>
        </p:txBody>
      </p:sp>
      <p:sp>
        <p:nvSpPr>
          <p:cNvPr id="6" name="矩形 5"/>
          <p:cNvSpPr/>
          <p:nvPr/>
        </p:nvSpPr>
        <p:spPr>
          <a:xfrm>
            <a:off x="627915" y="1700808"/>
            <a:ext cx="4664165" cy="769441"/>
          </a:xfrm>
          <a:prstGeom prst="rect">
            <a:avLst/>
          </a:prstGeom>
        </p:spPr>
        <p:txBody>
          <a:bodyPr wrap="square">
            <a:spAutoFit/>
          </a:bodyPr>
          <a:lstStyle/>
          <a:p>
            <a:pPr marL="804863" indent="-804863" algn="l" eaLnBrk="0" hangingPunct="0">
              <a:spcBef>
                <a:spcPct val="20000"/>
              </a:spcBef>
            </a:pPr>
            <a:r>
              <a:rPr lang="zh-CN" altLang="en-US" dirty="0">
                <a:solidFill>
                  <a:srgbClr val="FF0000"/>
                </a:solidFill>
                <a:latin typeface="黑体" pitchFamily="49" charset="-122"/>
                <a:ea typeface="黑体" pitchFamily="49" charset="-122"/>
              </a:rPr>
              <a:t>定义：</a:t>
            </a:r>
            <a:r>
              <a:rPr lang="zh-CN" altLang="en-US" dirty="0">
                <a:solidFill>
                  <a:srgbClr val="0000FF"/>
                </a:solidFill>
                <a:latin typeface="黑体" pitchFamily="49" charset="-122"/>
                <a:ea typeface="黑体" pitchFamily="49" charset="-122"/>
              </a:rPr>
              <a:t>运放对电源纹波干扰的抑制能力</a:t>
            </a:r>
            <a:endParaRPr lang="en-US" altLang="zh-CN" dirty="0">
              <a:solidFill>
                <a:srgbClr val="0000FF"/>
              </a:solidFill>
              <a:latin typeface="黑体" pitchFamily="49" charset="-122"/>
              <a:ea typeface="黑体" pitchFamily="49" charset="-122"/>
            </a:endParaRPr>
          </a:p>
          <a:p>
            <a:pPr marL="804863" indent="-804863" algn="l" eaLnBrk="0" hangingPunct="0">
              <a:spcBef>
                <a:spcPct val="20000"/>
              </a:spcBef>
            </a:pPr>
            <a:r>
              <a:rPr lang="zh-CN" altLang="en-US" dirty="0">
                <a:solidFill>
                  <a:srgbClr val="0000FF"/>
                </a:solidFill>
                <a:latin typeface="黑体" pitchFamily="49" charset="-122"/>
                <a:ea typeface="黑体" pitchFamily="49" charset="-122"/>
              </a:rPr>
              <a:t>      （等效到输入端）</a:t>
            </a:r>
            <a:endParaRPr lang="en-US" altLang="zh-CN" dirty="0">
              <a:solidFill>
                <a:srgbClr val="0000FF"/>
              </a:solidFill>
              <a:latin typeface="黑体" pitchFamily="49" charset="-122"/>
              <a:ea typeface="黑体" pitchFamily="49" charset="-122"/>
            </a:endParaRPr>
          </a:p>
        </p:txBody>
      </p:sp>
      <p:sp>
        <p:nvSpPr>
          <p:cNvPr id="7" name="矩形 6"/>
          <p:cNvSpPr/>
          <p:nvPr/>
        </p:nvSpPr>
        <p:spPr>
          <a:xfrm>
            <a:off x="611560" y="3861048"/>
            <a:ext cx="3888432" cy="400110"/>
          </a:xfrm>
          <a:prstGeom prst="rect">
            <a:avLst/>
          </a:prstGeom>
        </p:spPr>
        <p:txBody>
          <a:bodyPr wrap="square">
            <a:spAutoFit/>
          </a:bodyPr>
          <a:lstStyle/>
          <a:p>
            <a:pPr marL="447675" indent="-447675" algn="l" eaLnBrk="0" hangingPunct="0">
              <a:spcBef>
                <a:spcPct val="20000"/>
              </a:spcBef>
            </a:pPr>
            <a:r>
              <a:rPr lang="zh-CN" altLang="en-US" dirty="0">
                <a:solidFill>
                  <a:srgbClr val="FF0000"/>
                </a:solidFill>
                <a:latin typeface="黑体" pitchFamily="49" charset="-122"/>
                <a:ea typeface="黑体" pitchFamily="49" charset="-122"/>
              </a:rPr>
              <a:t>影响：</a:t>
            </a:r>
            <a:r>
              <a:rPr lang="zh-CN" altLang="en-US" dirty="0">
                <a:solidFill>
                  <a:srgbClr val="0000FF"/>
                </a:solidFill>
                <a:latin typeface="黑体" pitchFamily="49" charset="-122"/>
                <a:ea typeface="黑体" pitchFamily="49" charset="-122"/>
              </a:rPr>
              <a:t>等效为输入信号干扰</a:t>
            </a:r>
            <a:endParaRPr lang="en-US" altLang="zh-CN" dirty="0">
              <a:solidFill>
                <a:srgbClr val="0000FF"/>
              </a:solidFill>
              <a:latin typeface="黑体" pitchFamily="49" charset="-122"/>
              <a:ea typeface="黑体" pitchFamily="49" charset="-122"/>
            </a:endParaRPr>
          </a:p>
        </p:txBody>
      </p:sp>
      <p:sp>
        <p:nvSpPr>
          <p:cNvPr id="2" name="AutoShape 2" descr="http://www.deyisupport.com/resized-image.ashx/__size/550x0/__key/communityserver-discussions-components-files/52/5127.18_2D00_4.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www.deyisupport.com/resized-image.ashx/__size/550x0/__key/communityserver-discussions-components-files/52/5127.18_2D00_4.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https://e2echina.ti.com/cfs-file/__key/communityserver-discussions-components-files/52/5127.18_2D00_4.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https://e2echina.ti.com/cfs-file/__key/communityserver-discussions-components-files/52/5127.18_2D00_4.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https://e2echina.ti.com/cfs-file/__key/communityserver-discussions-components-files/52/5127.18_2D00_4.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https://e2echina.ti.com/cfs-file/__key/communityserver-discussions-components-files/52/5127.18_2D00_4.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14" descr="https://e2echina.ti.com/cfs-file/__key/communityserver-discussions-components-files/52/5127.18_2D00_4.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7" descr="https://e2echina.ti.com/cfs-file/__key/communityserver-discussions-components-files/52/3730.18_2D00_5.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88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714045"/>
            <a:ext cx="3835213" cy="333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
            <a:extLst>
              <a:ext uri="{FF2B5EF4-FFF2-40B4-BE49-F238E27FC236}">
                <a16:creationId xmlns:a16="http://schemas.microsoft.com/office/drawing/2014/main" id="{EA203011-405E-4C40-B8F6-B16766BE1E5D}"/>
              </a:ext>
            </a:extLst>
          </p:cNvPr>
          <p:cNvSpPr>
            <a:spLocks noChangeArrowheads="1"/>
          </p:cNvSpPr>
          <p:nvPr/>
        </p:nvSpPr>
        <p:spPr bwMode="auto">
          <a:xfrm>
            <a:off x="5796136"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与精度有关的参数</a:t>
            </a:r>
          </a:p>
        </p:txBody>
      </p:sp>
    </p:spTree>
    <p:extLst>
      <p:ext uri="{BB962C8B-B14F-4D97-AF65-F5344CB8AC3E}">
        <p14:creationId xmlns:p14="http://schemas.microsoft.com/office/powerpoint/2010/main" val="2826952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467544" y="4005064"/>
            <a:ext cx="6192688" cy="2270941"/>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集成电路</a:t>
            </a:r>
          </a:p>
        </p:txBody>
      </p:sp>
      <p:sp>
        <p:nvSpPr>
          <p:cNvPr id="30" name="矩形 29">
            <a:extLst>
              <a:ext uri="{FF2B5EF4-FFF2-40B4-BE49-F238E27FC236}">
                <a16:creationId xmlns:a16="http://schemas.microsoft.com/office/drawing/2014/main" id="{2BFA8148-4BBF-4539-B3B9-456875D05919}"/>
              </a:ext>
            </a:extLst>
          </p:cNvPr>
          <p:cNvSpPr/>
          <p:nvPr/>
        </p:nvSpPr>
        <p:spPr>
          <a:xfrm>
            <a:off x="613856" y="1196752"/>
            <a:ext cx="265970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什么是集成电路？</a:t>
            </a:r>
          </a:p>
        </p:txBody>
      </p:sp>
      <p:sp>
        <p:nvSpPr>
          <p:cNvPr id="31" name="圆角矩形 1">
            <a:extLst>
              <a:ext uri="{FF2B5EF4-FFF2-40B4-BE49-F238E27FC236}">
                <a16:creationId xmlns:a16="http://schemas.microsoft.com/office/drawing/2014/main" id="{441C611C-6E48-41AF-8359-F21DA98CC937}"/>
              </a:ext>
            </a:extLst>
          </p:cNvPr>
          <p:cNvSpPr/>
          <p:nvPr/>
        </p:nvSpPr>
        <p:spPr>
          <a:xfrm>
            <a:off x="467544" y="1772816"/>
            <a:ext cx="6192688" cy="1944216"/>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pic>
        <p:nvPicPr>
          <p:cNvPr id="24" name="图片 23">
            <a:extLst>
              <a:ext uri="{FF2B5EF4-FFF2-40B4-BE49-F238E27FC236}">
                <a16:creationId xmlns:a16="http://schemas.microsoft.com/office/drawing/2014/main" id="{4E9F1B4E-EE97-464C-B1D2-1B93E52A71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4" y="1806600"/>
            <a:ext cx="1855101" cy="1797386"/>
          </a:xfrm>
          <a:prstGeom prst="rect">
            <a:avLst/>
          </a:prstGeom>
        </p:spPr>
      </p:pic>
      <p:sp>
        <p:nvSpPr>
          <p:cNvPr id="4" name="矩形 3">
            <a:extLst>
              <a:ext uri="{FF2B5EF4-FFF2-40B4-BE49-F238E27FC236}">
                <a16:creationId xmlns:a16="http://schemas.microsoft.com/office/drawing/2014/main" id="{A1D067CD-B5FB-462C-81B8-C46734BDA6B8}"/>
              </a:ext>
            </a:extLst>
          </p:cNvPr>
          <p:cNvSpPr/>
          <p:nvPr/>
        </p:nvSpPr>
        <p:spPr>
          <a:xfrm>
            <a:off x="467544" y="1772816"/>
            <a:ext cx="6120680" cy="1881284"/>
          </a:xfrm>
          <a:prstGeom prst="rect">
            <a:avLst/>
          </a:prstGeom>
        </p:spPr>
        <p:txBody>
          <a:bodyPr wrap="square">
            <a:spAutoFit/>
          </a:bodyPr>
          <a:lstStyle/>
          <a:p>
            <a:pPr>
              <a:lnSpc>
                <a:spcPct val="150000"/>
              </a:lnSpc>
            </a:pPr>
            <a:r>
              <a:rPr lang="zh-CN" altLang="zh-CN" dirty="0">
                <a:solidFill>
                  <a:srgbClr val="C00000"/>
                </a:solidFill>
                <a:ea typeface="宋体" panose="02010600030101010101" pitchFamily="2" charset="-122"/>
                <a:cs typeface="Times New Roman" panose="02020603050405020304" pitchFamily="18" charset="0"/>
              </a:rPr>
              <a:t>集成电路（</a:t>
            </a:r>
            <a:r>
              <a:rPr lang="en-US" altLang="zh-CN" dirty="0">
                <a:solidFill>
                  <a:srgbClr val="C00000"/>
                </a:solidFill>
                <a:ea typeface="宋体" panose="02010600030101010101" pitchFamily="2" charset="-122"/>
                <a:cs typeface="Times New Roman" panose="02020603050405020304" pitchFamily="18" charset="0"/>
              </a:rPr>
              <a:t>integrated circuit</a:t>
            </a:r>
            <a:r>
              <a:rPr lang="zh-CN" altLang="zh-CN" dirty="0">
                <a:solidFill>
                  <a:srgbClr val="C00000"/>
                </a:solidFill>
                <a:ea typeface="宋体" panose="02010600030101010101" pitchFamily="2" charset="-122"/>
                <a:cs typeface="Times New Roman" panose="02020603050405020304" pitchFamily="18" charset="0"/>
              </a:rPr>
              <a:t>）是一种微型电子器件或部件。</a:t>
            </a:r>
            <a:r>
              <a:rPr lang="zh-CN" altLang="en-US" dirty="0">
                <a:solidFill>
                  <a:srgbClr val="C00000"/>
                </a:solidFill>
                <a:ea typeface="宋体" panose="02010600030101010101" pitchFamily="2" charset="-122"/>
                <a:cs typeface="Times New Roman" panose="02020603050405020304" pitchFamily="18" charset="0"/>
              </a:rPr>
              <a:t>就是把一定数量的常用电子元件，如电阻、电容、晶体管等，以及这些元件之间的连线，通过半导体工艺集成在一起的具有特定功能的电路。</a:t>
            </a:r>
          </a:p>
        </p:txBody>
      </p:sp>
      <p:pic>
        <p:nvPicPr>
          <p:cNvPr id="6" name="图片 5">
            <a:extLst>
              <a:ext uri="{FF2B5EF4-FFF2-40B4-BE49-F238E27FC236}">
                <a16:creationId xmlns:a16="http://schemas.microsoft.com/office/drawing/2014/main" id="{4AC8126E-D42F-4280-8A31-815D75689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64" y="4005064"/>
            <a:ext cx="1855101" cy="1495696"/>
          </a:xfrm>
          <a:prstGeom prst="rect">
            <a:avLst/>
          </a:prstGeom>
        </p:spPr>
      </p:pic>
      <p:sp>
        <p:nvSpPr>
          <p:cNvPr id="2" name="矩形 1">
            <a:extLst>
              <a:ext uri="{FF2B5EF4-FFF2-40B4-BE49-F238E27FC236}">
                <a16:creationId xmlns:a16="http://schemas.microsoft.com/office/drawing/2014/main" id="{AC596E69-2067-412C-858E-2E8DFDC64EAA}"/>
              </a:ext>
            </a:extLst>
          </p:cNvPr>
          <p:cNvSpPr/>
          <p:nvPr/>
        </p:nvSpPr>
        <p:spPr>
          <a:xfrm>
            <a:off x="467544" y="3933056"/>
            <a:ext cx="6120680" cy="2342949"/>
          </a:xfrm>
          <a:prstGeom prst="rect">
            <a:avLst/>
          </a:prstGeom>
        </p:spPr>
        <p:txBody>
          <a:bodyPr wrap="square">
            <a:spAutoFit/>
          </a:bodyPr>
          <a:lstStyle/>
          <a:p>
            <a:pPr>
              <a:lnSpc>
                <a:spcPct val="150000"/>
              </a:lnSpc>
            </a:pPr>
            <a:r>
              <a:rPr lang="zh-CN" altLang="en-US" dirty="0">
                <a:solidFill>
                  <a:srgbClr val="C00000"/>
                </a:solidFill>
                <a:ea typeface="宋体" panose="02010600030101010101" pitchFamily="2" charset="-122"/>
                <a:cs typeface="Times New Roman" panose="02020603050405020304" pitchFamily="18" charset="0"/>
              </a:rPr>
              <a:t>它是经氧化、光刻、扩散、外延、蒸铝等半导体制造工艺，把构成具有一定功能的电路所需的半导体、电阻、电容等元件及它们之间的连接导线全部集成在一小块硅片上，然后焊接封装在一个管壳内的电子器件。</a:t>
            </a:r>
          </a:p>
        </p:txBody>
      </p:sp>
    </p:spTree>
    <p:extLst>
      <p:ext uri="{BB962C8B-B14F-4D97-AF65-F5344CB8AC3E}">
        <p14:creationId xmlns:p14="http://schemas.microsoft.com/office/powerpoint/2010/main" val="4046614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971600" y="2564904"/>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谢  谢！</a:t>
            </a:r>
            <a:endParaRPr lang="zh-CN" altLang="en-US" sz="2800" dirty="0">
              <a:solidFill>
                <a:srgbClr val="0000FF"/>
              </a:solidFill>
              <a:latin typeface="黑体" pitchFamily="49" charset="-122"/>
              <a:ea typeface="黑体" pitchFamily="49" charset="-122"/>
            </a:endParaRP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60</a:t>
            </a:fld>
            <a:endParaRPr lang="zh-CN" altLang="en-US" sz="1200" b="0">
              <a:solidFill>
                <a:srgbClr val="898989"/>
              </a:solidFill>
              <a:latin typeface="Calibri" pitchFamily="34" charset="0"/>
              <a:ea typeface="宋体" charset="-122"/>
            </a:endParaRPr>
          </a:p>
        </p:txBody>
      </p:sp>
      <p:sp>
        <p:nvSpPr>
          <p:cNvPr id="5" name="标题 1"/>
          <p:cNvSpPr txBox="1">
            <a:spLocks/>
          </p:cNvSpPr>
          <p:nvPr/>
        </p:nvSpPr>
        <p:spPr bwMode="auto">
          <a:xfrm>
            <a:off x="5683076"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谢 谢</a:t>
            </a:r>
            <a:endParaRPr lang="zh-CN" altLang="en-US" sz="2800" dirty="0">
              <a:solidFill>
                <a:schemeClr val="bg1"/>
              </a:solidFill>
            </a:endParaRPr>
          </a:p>
        </p:txBody>
      </p:sp>
    </p:spTree>
    <p:extLst>
      <p:ext uri="{BB962C8B-B14F-4D97-AF65-F5344CB8AC3E}">
        <p14:creationId xmlns:p14="http://schemas.microsoft.com/office/powerpoint/2010/main" val="2184529808"/>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集成电路概述</a:t>
            </a:r>
          </a:p>
        </p:txBody>
      </p:sp>
      <p:sp>
        <p:nvSpPr>
          <p:cNvPr id="5126" name="Rectangle 35"/>
          <p:cNvSpPr>
            <a:spLocks noChangeArrowheads="1"/>
          </p:cNvSpPr>
          <p:nvPr/>
        </p:nvSpPr>
        <p:spPr bwMode="auto">
          <a:xfrm>
            <a:off x="2233438" y="30521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集成电路的发展和特点</a:t>
            </a:r>
          </a:p>
        </p:txBody>
      </p:sp>
      <p:cxnSp>
        <p:nvCxnSpPr>
          <p:cNvPr id="4" name="直接连接符 3"/>
          <p:cNvCxnSpPr>
            <a:cxnSpLocks/>
          </p:cNvCxnSpPr>
          <p:nvPr/>
        </p:nvCxnSpPr>
        <p:spPr>
          <a:xfrm>
            <a:off x="1835696" y="1878360"/>
            <a:ext cx="0" cy="33074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33569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33439" y="2192288"/>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什么是集成电路</a:t>
            </a:r>
          </a:p>
        </p:txBody>
      </p:sp>
      <p:cxnSp>
        <p:nvCxnSpPr>
          <p:cNvPr id="19" name="直接连接符 18"/>
          <p:cNvCxnSpPr>
            <a:cxnSpLocks/>
          </p:cNvCxnSpPr>
          <p:nvPr/>
        </p:nvCxnSpPr>
        <p:spPr>
          <a:xfrm>
            <a:off x="1835696" y="2497088"/>
            <a:ext cx="4320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233438" y="39665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集成电路分类</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233438" y="488099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集成电路常见封装</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1835695" y="42713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1835694" y="51857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右箭头 19">
            <a:extLst>
              <a:ext uri="{FF2B5EF4-FFF2-40B4-BE49-F238E27FC236}">
                <a16:creationId xmlns:a16="http://schemas.microsoft.com/office/drawing/2014/main" id="{38D1EAA8-58EC-4CD8-B135-7D0CDF24C8B5}"/>
              </a:ext>
            </a:extLst>
          </p:cNvPr>
          <p:cNvSpPr/>
          <p:nvPr/>
        </p:nvSpPr>
        <p:spPr>
          <a:xfrm>
            <a:off x="923212" y="3052192"/>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9208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dirty="0">
                <a:solidFill>
                  <a:schemeClr val="bg1"/>
                </a:solidFill>
                <a:latin typeface="黑体" pitchFamily="49" charset="-122"/>
                <a:ea typeface="黑体" pitchFamily="49" charset="-122"/>
              </a:rPr>
              <a:t>集成电路的发展和特点</a:t>
            </a:r>
          </a:p>
        </p:txBody>
      </p:sp>
      <p:sp>
        <p:nvSpPr>
          <p:cNvPr id="30" name="矩形 29">
            <a:extLst>
              <a:ext uri="{FF2B5EF4-FFF2-40B4-BE49-F238E27FC236}">
                <a16:creationId xmlns:a16="http://schemas.microsoft.com/office/drawing/2014/main" id="{2BFA8148-4BBF-4539-B3B9-456875D05919}"/>
              </a:ext>
            </a:extLst>
          </p:cNvPr>
          <p:cNvSpPr/>
          <p:nvPr/>
        </p:nvSpPr>
        <p:spPr>
          <a:xfrm>
            <a:off x="591332" y="1181943"/>
            <a:ext cx="3278462"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为什么会出现集成电路</a:t>
            </a:r>
          </a:p>
        </p:txBody>
      </p:sp>
      <p:sp>
        <p:nvSpPr>
          <p:cNvPr id="31" name="圆角矩形 1">
            <a:extLst>
              <a:ext uri="{FF2B5EF4-FFF2-40B4-BE49-F238E27FC236}">
                <a16:creationId xmlns:a16="http://schemas.microsoft.com/office/drawing/2014/main" id="{441C611C-6E48-41AF-8359-F21DA98CC937}"/>
              </a:ext>
            </a:extLst>
          </p:cNvPr>
          <p:cNvSpPr/>
          <p:nvPr/>
        </p:nvSpPr>
        <p:spPr>
          <a:xfrm>
            <a:off x="441177" y="1916832"/>
            <a:ext cx="2330623" cy="648072"/>
          </a:xfrm>
          <a:prstGeom prst="roundRect">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r>
              <a:rPr lang="zh-CN" altLang="en-US" dirty="0">
                <a:solidFill>
                  <a:srgbClr val="990000"/>
                </a:solidFill>
                <a:latin typeface="+mn-ea"/>
                <a:cs typeface="Times New Roman" panose="02020603050405020304" pitchFamily="18" charset="0"/>
              </a:rPr>
              <a:t>集成电路发明前：</a:t>
            </a:r>
            <a:endParaRPr lang="en-US" altLang="zh-CN" dirty="0">
              <a:solidFill>
                <a:srgbClr val="990000"/>
              </a:solidFill>
              <a:latin typeface="+mn-ea"/>
              <a:cs typeface="Times New Roman" panose="02020603050405020304" pitchFamily="18" charset="0"/>
            </a:endParaRPr>
          </a:p>
        </p:txBody>
      </p:sp>
      <p:pic>
        <p:nvPicPr>
          <p:cNvPr id="5" name="图片 4">
            <a:extLst>
              <a:ext uri="{FF2B5EF4-FFF2-40B4-BE49-F238E27FC236}">
                <a16:creationId xmlns:a16="http://schemas.microsoft.com/office/drawing/2014/main" id="{95E11F36-22F2-4403-B566-29EB530636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9794" y="1003547"/>
            <a:ext cx="841276" cy="841276"/>
          </a:xfrm>
          <a:prstGeom prst="rect">
            <a:avLst/>
          </a:prstGeom>
        </p:spPr>
      </p:pic>
      <p:pic>
        <p:nvPicPr>
          <p:cNvPr id="8" name="图片 7">
            <a:extLst>
              <a:ext uri="{FF2B5EF4-FFF2-40B4-BE49-F238E27FC236}">
                <a16:creationId xmlns:a16="http://schemas.microsoft.com/office/drawing/2014/main" id="{DFB5F3DB-5E7F-4DAD-8F8C-6182DE6A0C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965" y="2669787"/>
            <a:ext cx="2330624" cy="1597341"/>
          </a:xfrm>
          <a:prstGeom prst="rect">
            <a:avLst/>
          </a:prstGeom>
        </p:spPr>
      </p:pic>
      <p:pic>
        <p:nvPicPr>
          <p:cNvPr id="10" name="图片 9">
            <a:extLst>
              <a:ext uri="{FF2B5EF4-FFF2-40B4-BE49-F238E27FC236}">
                <a16:creationId xmlns:a16="http://schemas.microsoft.com/office/drawing/2014/main" id="{E16DA677-A6A5-4EE6-8F75-3B37C4595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966" y="4372011"/>
            <a:ext cx="2330623" cy="1419248"/>
          </a:xfrm>
          <a:prstGeom prst="rect">
            <a:avLst/>
          </a:prstGeom>
        </p:spPr>
      </p:pic>
      <p:sp>
        <p:nvSpPr>
          <p:cNvPr id="15" name="圆角矩形 1">
            <a:extLst>
              <a:ext uri="{FF2B5EF4-FFF2-40B4-BE49-F238E27FC236}">
                <a16:creationId xmlns:a16="http://schemas.microsoft.com/office/drawing/2014/main" id="{A425A2AD-9DCF-4087-87A1-2F6341FE7B54}"/>
              </a:ext>
            </a:extLst>
          </p:cNvPr>
          <p:cNvSpPr/>
          <p:nvPr/>
        </p:nvSpPr>
        <p:spPr>
          <a:xfrm>
            <a:off x="5651501" y="1916832"/>
            <a:ext cx="2330623" cy="648072"/>
          </a:xfrm>
          <a:prstGeom prst="roundRect">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r>
              <a:rPr lang="zh-CN" altLang="en-US" dirty="0">
                <a:solidFill>
                  <a:srgbClr val="990000"/>
                </a:solidFill>
                <a:latin typeface="+mn-ea"/>
                <a:cs typeface="Times New Roman" panose="02020603050405020304" pitchFamily="18" charset="0"/>
              </a:rPr>
              <a:t>集成电路发明后：</a:t>
            </a:r>
            <a:endParaRPr lang="en-US" altLang="zh-CN" dirty="0">
              <a:solidFill>
                <a:srgbClr val="990000"/>
              </a:solidFill>
              <a:latin typeface="+mn-ea"/>
              <a:cs typeface="Times New Roman" panose="02020603050405020304" pitchFamily="18" charset="0"/>
            </a:endParaRPr>
          </a:p>
        </p:txBody>
      </p:sp>
      <p:pic>
        <p:nvPicPr>
          <p:cNvPr id="16" name="图片 15">
            <a:extLst>
              <a:ext uri="{FF2B5EF4-FFF2-40B4-BE49-F238E27FC236}">
                <a16:creationId xmlns:a16="http://schemas.microsoft.com/office/drawing/2014/main" id="{460DB205-DAFF-49B5-9F67-B92DE52666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1501" y="2780928"/>
            <a:ext cx="2330624" cy="1486200"/>
          </a:xfrm>
          <a:prstGeom prst="rect">
            <a:avLst/>
          </a:prstGeom>
        </p:spPr>
      </p:pic>
      <p:sp>
        <p:nvSpPr>
          <p:cNvPr id="17" name="箭头: 右 16">
            <a:extLst>
              <a:ext uri="{FF2B5EF4-FFF2-40B4-BE49-F238E27FC236}">
                <a16:creationId xmlns:a16="http://schemas.microsoft.com/office/drawing/2014/main" id="{CCE31760-432C-42C2-854F-E9FF148B24D8}"/>
              </a:ext>
            </a:extLst>
          </p:cNvPr>
          <p:cNvSpPr/>
          <p:nvPr/>
        </p:nvSpPr>
        <p:spPr>
          <a:xfrm>
            <a:off x="2987824" y="3293195"/>
            <a:ext cx="2330624"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95220B7A-A17A-461D-902F-FCFFF7E529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1499" y="4483152"/>
            <a:ext cx="2330625" cy="1308107"/>
          </a:xfrm>
          <a:prstGeom prst="rect">
            <a:avLst/>
          </a:prstGeom>
        </p:spPr>
      </p:pic>
      <p:sp>
        <p:nvSpPr>
          <p:cNvPr id="23" name="箭头: 右 22">
            <a:extLst>
              <a:ext uri="{FF2B5EF4-FFF2-40B4-BE49-F238E27FC236}">
                <a16:creationId xmlns:a16="http://schemas.microsoft.com/office/drawing/2014/main" id="{42E78AB1-8AD7-4CC6-B941-0954DFBDF768}"/>
              </a:ext>
            </a:extLst>
          </p:cNvPr>
          <p:cNvSpPr/>
          <p:nvPr/>
        </p:nvSpPr>
        <p:spPr>
          <a:xfrm>
            <a:off x="2987824" y="4942782"/>
            <a:ext cx="2330624"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763B88B-1D8E-4C10-BFB5-1FBC6754D397}"/>
              </a:ext>
            </a:extLst>
          </p:cNvPr>
          <p:cNvSpPr/>
          <p:nvPr/>
        </p:nvSpPr>
        <p:spPr>
          <a:xfrm>
            <a:off x="2772305" y="2743955"/>
            <a:ext cx="1552028" cy="584775"/>
          </a:xfrm>
          <a:prstGeom prst="rect">
            <a:avLst/>
          </a:prstGeom>
        </p:spPr>
        <p:txBody>
          <a:bodyPr wrap="none">
            <a:spAutoFit/>
          </a:bodyPr>
          <a:lstStyle/>
          <a:p>
            <a:pPr algn="ctr"/>
            <a:r>
              <a:rPr lang="zh-CN" altLang="en-US" sz="1600" b="0" dirty="0">
                <a:solidFill>
                  <a:srgbClr val="FF0000"/>
                </a:solidFill>
                <a:latin typeface="Helvetica Neue"/>
              </a:rPr>
              <a:t>占地</a:t>
            </a:r>
            <a:r>
              <a:rPr lang="en-US" altLang="zh-CN" sz="1600" b="0" dirty="0">
                <a:solidFill>
                  <a:srgbClr val="FF0000"/>
                </a:solidFill>
                <a:latin typeface="Helvetica Neue"/>
              </a:rPr>
              <a:t>150</a:t>
            </a:r>
            <a:r>
              <a:rPr lang="zh-CN" altLang="en-US" sz="1600" b="0" dirty="0">
                <a:solidFill>
                  <a:srgbClr val="FF0000"/>
                </a:solidFill>
                <a:latin typeface="Helvetica Neue"/>
              </a:rPr>
              <a:t>平方米</a:t>
            </a:r>
            <a:endParaRPr lang="en-US" altLang="zh-CN" sz="1600" b="0" dirty="0">
              <a:solidFill>
                <a:srgbClr val="FF0000"/>
              </a:solidFill>
              <a:latin typeface="Helvetica Neue"/>
            </a:endParaRPr>
          </a:p>
          <a:p>
            <a:pPr algn="ctr"/>
            <a:r>
              <a:rPr lang="zh-CN" altLang="en-US" sz="1600" b="0" dirty="0">
                <a:solidFill>
                  <a:srgbClr val="FF0000"/>
                </a:solidFill>
                <a:latin typeface="Helvetica Neue"/>
              </a:rPr>
              <a:t>重达</a:t>
            </a:r>
            <a:r>
              <a:rPr lang="en-US" altLang="zh-CN" sz="1600" b="0" dirty="0">
                <a:solidFill>
                  <a:srgbClr val="FF0000"/>
                </a:solidFill>
                <a:latin typeface="Helvetica Neue"/>
              </a:rPr>
              <a:t>30</a:t>
            </a:r>
            <a:r>
              <a:rPr lang="zh-CN" altLang="en-US" sz="1600" b="0" dirty="0">
                <a:solidFill>
                  <a:srgbClr val="FF0000"/>
                </a:solidFill>
                <a:latin typeface="Helvetica Neue"/>
              </a:rPr>
              <a:t>吨</a:t>
            </a:r>
            <a:endParaRPr lang="zh-CN" altLang="en-US" sz="1600" dirty="0">
              <a:solidFill>
                <a:srgbClr val="FF0000"/>
              </a:solidFill>
            </a:endParaRPr>
          </a:p>
        </p:txBody>
      </p:sp>
      <p:sp>
        <p:nvSpPr>
          <p:cNvPr id="21" name="矩形 20">
            <a:extLst>
              <a:ext uri="{FF2B5EF4-FFF2-40B4-BE49-F238E27FC236}">
                <a16:creationId xmlns:a16="http://schemas.microsoft.com/office/drawing/2014/main" id="{9BE4EF6B-BF46-4273-AEA8-44146C597329}"/>
              </a:ext>
            </a:extLst>
          </p:cNvPr>
          <p:cNvSpPr/>
          <p:nvPr/>
        </p:nvSpPr>
        <p:spPr>
          <a:xfrm>
            <a:off x="2770589" y="4442484"/>
            <a:ext cx="2031325" cy="584775"/>
          </a:xfrm>
          <a:prstGeom prst="rect">
            <a:avLst/>
          </a:prstGeom>
        </p:spPr>
        <p:txBody>
          <a:bodyPr wrap="none">
            <a:spAutoFit/>
          </a:bodyPr>
          <a:lstStyle/>
          <a:p>
            <a:r>
              <a:rPr lang="zh-CN" altLang="en-US" sz="1600" b="0" dirty="0">
                <a:solidFill>
                  <a:srgbClr val="FF0000"/>
                </a:solidFill>
                <a:latin typeface="Helvetica Neue"/>
              </a:rPr>
              <a:t>体积大、耗电量大、</a:t>
            </a:r>
            <a:endParaRPr lang="en-US" altLang="zh-CN" sz="1600" b="0" dirty="0">
              <a:solidFill>
                <a:srgbClr val="FF0000"/>
              </a:solidFill>
              <a:latin typeface="Helvetica Neue"/>
            </a:endParaRPr>
          </a:p>
          <a:p>
            <a:pPr algn="ctr"/>
            <a:r>
              <a:rPr lang="zh-CN" altLang="en-US" sz="1600" b="0" dirty="0">
                <a:solidFill>
                  <a:srgbClr val="FF0000"/>
                </a:solidFill>
                <a:latin typeface="Helvetica Neue"/>
              </a:rPr>
              <a:t>结构脆弱的电子管</a:t>
            </a:r>
            <a:endParaRPr lang="zh-CN" altLang="en-US" sz="1600" dirty="0">
              <a:solidFill>
                <a:srgbClr val="FF0000"/>
              </a:solidFill>
            </a:endParaRPr>
          </a:p>
        </p:txBody>
      </p:sp>
      <p:sp>
        <p:nvSpPr>
          <p:cNvPr id="22" name="矩形 21">
            <a:extLst>
              <a:ext uri="{FF2B5EF4-FFF2-40B4-BE49-F238E27FC236}">
                <a16:creationId xmlns:a16="http://schemas.microsoft.com/office/drawing/2014/main" id="{1B7E89A1-D335-413E-A369-46C06E88D1CE}"/>
              </a:ext>
            </a:extLst>
          </p:cNvPr>
          <p:cNvSpPr/>
          <p:nvPr/>
        </p:nvSpPr>
        <p:spPr>
          <a:xfrm>
            <a:off x="179512" y="5799032"/>
            <a:ext cx="2954655" cy="646331"/>
          </a:xfrm>
          <a:prstGeom prst="rect">
            <a:avLst/>
          </a:prstGeom>
        </p:spPr>
        <p:txBody>
          <a:bodyPr wrap="none">
            <a:spAutoFit/>
          </a:bodyPr>
          <a:lstStyle/>
          <a:p>
            <a:r>
              <a:rPr lang="zh-CN" altLang="en-US" sz="1800" b="0" dirty="0">
                <a:solidFill>
                  <a:srgbClr val="FF0000"/>
                </a:solidFill>
                <a:latin typeface="Helvetica Neue"/>
              </a:rPr>
              <a:t>占用面积大、耗电量巨大，</a:t>
            </a:r>
            <a:endParaRPr lang="en-US" altLang="zh-CN" sz="1800" b="0" dirty="0">
              <a:solidFill>
                <a:srgbClr val="FF0000"/>
              </a:solidFill>
              <a:latin typeface="Helvetica Neue"/>
            </a:endParaRPr>
          </a:p>
          <a:p>
            <a:pPr algn="ctr"/>
            <a:r>
              <a:rPr lang="zh-CN" altLang="en-US" sz="1800" b="0" dirty="0">
                <a:solidFill>
                  <a:srgbClr val="FF0000"/>
                </a:solidFill>
                <a:latin typeface="Helvetica Neue"/>
              </a:rPr>
              <a:t>无法移动</a:t>
            </a:r>
            <a:endParaRPr lang="zh-CN" altLang="en-US" sz="1800" dirty="0">
              <a:solidFill>
                <a:srgbClr val="FF0000"/>
              </a:solidFill>
            </a:endParaRPr>
          </a:p>
        </p:txBody>
      </p:sp>
      <p:sp>
        <p:nvSpPr>
          <p:cNvPr id="24" name="矩形 23">
            <a:extLst>
              <a:ext uri="{FF2B5EF4-FFF2-40B4-BE49-F238E27FC236}">
                <a16:creationId xmlns:a16="http://schemas.microsoft.com/office/drawing/2014/main" id="{D3EB8F48-6E95-4863-B12B-6EADA8663109}"/>
              </a:ext>
            </a:extLst>
          </p:cNvPr>
          <p:cNvSpPr/>
          <p:nvPr/>
        </p:nvSpPr>
        <p:spPr>
          <a:xfrm>
            <a:off x="5436096" y="5799032"/>
            <a:ext cx="2736304" cy="646331"/>
          </a:xfrm>
          <a:prstGeom prst="rect">
            <a:avLst/>
          </a:prstGeom>
        </p:spPr>
        <p:txBody>
          <a:bodyPr wrap="square">
            <a:spAutoFit/>
          </a:bodyPr>
          <a:lstStyle/>
          <a:p>
            <a:pPr algn="ctr"/>
            <a:r>
              <a:rPr lang="zh-CN" altLang="en-US" sz="1800" b="0" dirty="0">
                <a:solidFill>
                  <a:srgbClr val="FF0000"/>
                </a:solidFill>
                <a:latin typeface="Helvetica Neue"/>
              </a:rPr>
              <a:t>电子线路体积大大缩小</a:t>
            </a:r>
            <a:endParaRPr lang="en-US" altLang="zh-CN" sz="1800" b="0" dirty="0">
              <a:solidFill>
                <a:srgbClr val="FF0000"/>
              </a:solidFill>
              <a:latin typeface="Helvetica Neue"/>
            </a:endParaRPr>
          </a:p>
          <a:p>
            <a:pPr algn="ctr"/>
            <a:r>
              <a:rPr lang="zh-CN" altLang="en-US" sz="1800" b="0" dirty="0">
                <a:solidFill>
                  <a:srgbClr val="FF0000"/>
                </a:solidFill>
                <a:latin typeface="Helvetica Neue"/>
              </a:rPr>
              <a:t>可靠性大幅提高</a:t>
            </a:r>
          </a:p>
        </p:txBody>
      </p:sp>
    </p:spTree>
    <p:extLst>
      <p:ext uri="{BB962C8B-B14F-4D97-AF65-F5344CB8AC3E}">
        <p14:creationId xmlns:p14="http://schemas.microsoft.com/office/powerpoint/2010/main" val="1920922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400" dirty="0">
                <a:solidFill>
                  <a:schemeClr val="bg1"/>
                </a:solidFill>
                <a:latin typeface="黑体" pitchFamily="49" charset="-122"/>
                <a:ea typeface="黑体" pitchFamily="49" charset="-122"/>
              </a:rPr>
              <a:t>集成电路的发展和特点</a:t>
            </a:r>
          </a:p>
        </p:txBody>
      </p:sp>
      <p:sp>
        <p:nvSpPr>
          <p:cNvPr id="30" name="矩形 29">
            <a:extLst>
              <a:ext uri="{FF2B5EF4-FFF2-40B4-BE49-F238E27FC236}">
                <a16:creationId xmlns:a16="http://schemas.microsoft.com/office/drawing/2014/main" id="{2BFA8148-4BBF-4539-B3B9-456875D05919}"/>
              </a:ext>
            </a:extLst>
          </p:cNvPr>
          <p:cNvSpPr/>
          <p:nvPr/>
        </p:nvSpPr>
        <p:spPr>
          <a:xfrm>
            <a:off x="560900" y="1237019"/>
            <a:ext cx="2969082"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集成电路作用和特点</a:t>
            </a:r>
          </a:p>
        </p:txBody>
      </p:sp>
      <p:pic>
        <p:nvPicPr>
          <p:cNvPr id="3" name="图片 2">
            <a:extLst>
              <a:ext uri="{FF2B5EF4-FFF2-40B4-BE49-F238E27FC236}">
                <a16:creationId xmlns:a16="http://schemas.microsoft.com/office/drawing/2014/main" id="{D4687AC9-7B43-4BB8-A7ED-8EE283C4E4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6858" y="2194804"/>
            <a:ext cx="2157573" cy="1237233"/>
          </a:xfrm>
          <a:prstGeom prst="rect">
            <a:avLst/>
          </a:prstGeom>
        </p:spPr>
      </p:pic>
      <p:pic>
        <p:nvPicPr>
          <p:cNvPr id="6" name="图片 5">
            <a:extLst>
              <a:ext uri="{FF2B5EF4-FFF2-40B4-BE49-F238E27FC236}">
                <a16:creationId xmlns:a16="http://schemas.microsoft.com/office/drawing/2014/main" id="{92047A80-BF57-40CF-9B7B-CF7586290F57}"/>
              </a:ext>
            </a:extLst>
          </p:cNvPr>
          <p:cNvPicPr>
            <a:picLocks noChangeAspect="1"/>
          </p:cNvPicPr>
          <p:nvPr/>
        </p:nvPicPr>
        <p:blipFill>
          <a:blip r:embed="rId4"/>
          <a:stretch>
            <a:fillRect/>
          </a:stretch>
        </p:blipFill>
        <p:spPr>
          <a:xfrm>
            <a:off x="4556368" y="2195567"/>
            <a:ext cx="2157573" cy="1237233"/>
          </a:xfrm>
          <a:prstGeom prst="rect">
            <a:avLst/>
          </a:prstGeom>
        </p:spPr>
      </p:pic>
      <p:pic>
        <p:nvPicPr>
          <p:cNvPr id="12" name="图片 11">
            <a:extLst>
              <a:ext uri="{FF2B5EF4-FFF2-40B4-BE49-F238E27FC236}">
                <a16:creationId xmlns:a16="http://schemas.microsoft.com/office/drawing/2014/main" id="{362F6E76-4383-4DEE-91E0-2C261680F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2187966"/>
            <a:ext cx="2157573" cy="1237233"/>
          </a:xfrm>
          <a:prstGeom prst="rect">
            <a:avLst/>
          </a:prstGeom>
        </p:spPr>
      </p:pic>
      <p:pic>
        <p:nvPicPr>
          <p:cNvPr id="14" name="图片 13">
            <a:extLst>
              <a:ext uri="{FF2B5EF4-FFF2-40B4-BE49-F238E27FC236}">
                <a16:creationId xmlns:a16="http://schemas.microsoft.com/office/drawing/2014/main" id="{A0B89617-85EF-4CCA-AE91-909BA0C0DD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0067" y="2195567"/>
            <a:ext cx="2151149" cy="1237233"/>
          </a:xfrm>
          <a:prstGeom prst="rect">
            <a:avLst/>
          </a:prstGeom>
        </p:spPr>
      </p:pic>
      <p:sp>
        <p:nvSpPr>
          <p:cNvPr id="18" name="箭头: 右 17">
            <a:extLst>
              <a:ext uri="{FF2B5EF4-FFF2-40B4-BE49-F238E27FC236}">
                <a16:creationId xmlns:a16="http://schemas.microsoft.com/office/drawing/2014/main" id="{696E5AED-3026-4357-B638-BC0D6D2967B2}"/>
              </a:ext>
            </a:extLst>
          </p:cNvPr>
          <p:cNvSpPr/>
          <p:nvPr/>
        </p:nvSpPr>
        <p:spPr>
          <a:xfrm>
            <a:off x="251520" y="3923159"/>
            <a:ext cx="856895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8" name="图片 27">
            <a:extLst>
              <a:ext uri="{FF2B5EF4-FFF2-40B4-BE49-F238E27FC236}">
                <a16:creationId xmlns:a16="http://schemas.microsoft.com/office/drawing/2014/main" id="{CA7B4195-4226-4D15-8C1F-ED9676965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944" y="4782686"/>
            <a:ext cx="2157573" cy="1237233"/>
          </a:xfrm>
          <a:prstGeom prst="rect">
            <a:avLst/>
          </a:prstGeom>
        </p:spPr>
      </p:pic>
      <p:pic>
        <p:nvPicPr>
          <p:cNvPr id="32" name="图片 31">
            <a:extLst>
              <a:ext uri="{FF2B5EF4-FFF2-40B4-BE49-F238E27FC236}">
                <a16:creationId xmlns:a16="http://schemas.microsoft.com/office/drawing/2014/main" id="{CDEA47DF-E7DB-462D-A00B-08CABFCBB39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09092" y="4781922"/>
            <a:ext cx="2147275" cy="1238760"/>
          </a:xfrm>
          <a:prstGeom prst="rect">
            <a:avLst/>
          </a:prstGeom>
        </p:spPr>
      </p:pic>
      <p:pic>
        <p:nvPicPr>
          <p:cNvPr id="36" name="图片 35">
            <a:extLst>
              <a:ext uri="{FF2B5EF4-FFF2-40B4-BE49-F238E27FC236}">
                <a16:creationId xmlns:a16="http://schemas.microsoft.com/office/drawing/2014/main" id="{76D435D7-71A2-4F82-B1EB-7D38D8E4A31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0067" y="4781159"/>
            <a:ext cx="2157574" cy="1237233"/>
          </a:xfrm>
          <a:prstGeom prst="rect">
            <a:avLst/>
          </a:prstGeom>
        </p:spPr>
      </p:pic>
      <p:pic>
        <p:nvPicPr>
          <p:cNvPr id="38" name="图片 37">
            <a:extLst>
              <a:ext uri="{FF2B5EF4-FFF2-40B4-BE49-F238E27FC236}">
                <a16:creationId xmlns:a16="http://schemas.microsoft.com/office/drawing/2014/main" id="{2B21DF55-22C3-43E9-A965-16BA7D41E0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2000" y="4781159"/>
            <a:ext cx="2138067" cy="1237234"/>
          </a:xfrm>
          <a:prstGeom prst="rect">
            <a:avLst/>
          </a:prstGeom>
        </p:spPr>
      </p:pic>
      <p:sp>
        <p:nvSpPr>
          <p:cNvPr id="40" name="矩形 39">
            <a:extLst>
              <a:ext uri="{FF2B5EF4-FFF2-40B4-BE49-F238E27FC236}">
                <a16:creationId xmlns:a16="http://schemas.microsoft.com/office/drawing/2014/main" id="{81A01267-F79C-400B-A89E-66AE9150D711}"/>
              </a:ext>
            </a:extLst>
          </p:cNvPr>
          <p:cNvSpPr/>
          <p:nvPr/>
        </p:nvSpPr>
        <p:spPr>
          <a:xfrm>
            <a:off x="251520" y="3645024"/>
            <a:ext cx="1005403" cy="338554"/>
          </a:xfrm>
          <a:prstGeom prst="rect">
            <a:avLst/>
          </a:prstGeom>
          <a:solidFill>
            <a:schemeClr val="accent1">
              <a:lumMod val="40000"/>
              <a:lumOff val="60000"/>
            </a:schemeClr>
          </a:solidFill>
        </p:spPr>
        <p:txBody>
          <a:bodyPr wrap="none">
            <a:spAutoFit/>
          </a:bodyPr>
          <a:lstStyle/>
          <a:p>
            <a:pPr algn="ctr"/>
            <a:r>
              <a:rPr lang="zh-CN" altLang="en-US" sz="1600" b="0" dirty="0">
                <a:solidFill>
                  <a:srgbClr val="FF0000"/>
                </a:solidFill>
                <a:latin typeface="Helvetica Neue"/>
              </a:rPr>
              <a:t>功能单一</a:t>
            </a:r>
            <a:endParaRPr lang="zh-CN" altLang="en-US" sz="1600" dirty="0">
              <a:solidFill>
                <a:srgbClr val="FF0000"/>
              </a:solidFill>
            </a:endParaRPr>
          </a:p>
        </p:txBody>
      </p:sp>
      <p:sp>
        <p:nvSpPr>
          <p:cNvPr id="41" name="矩形 40">
            <a:extLst>
              <a:ext uri="{FF2B5EF4-FFF2-40B4-BE49-F238E27FC236}">
                <a16:creationId xmlns:a16="http://schemas.microsoft.com/office/drawing/2014/main" id="{3AD52B38-BFFA-47A8-8EFB-09316D3D2C55}"/>
              </a:ext>
            </a:extLst>
          </p:cNvPr>
          <p:cNvSpPr/>
          <p:nvPr/>
        </p:nvSpPr>
        <p:spPr>
          <a:xfrm>
            <a:off x="7414942" y="3645024"/>
            <a:ext cx="1005403" cy="338554"/>
          </a:xfrm>
          <a:prstGeom prst="rect">
            <a:avLst/>
          </a:prstGeom>
          <a:solidFill>
            <a:schemeClr val="accent1">
              <a:lumMod val="40000"/>
              <a:lumOff val="60000"/>
            </a:schemeClr>
          </a:solidFill>
        </p:spPr>
        <p:txBody>
          <a:bodyPr wrap="none">
            <a:spAutoFit/>
          </a:bodyPr>
          <a:lstStyle/>
          <a:p>
            <a:pPr algn="ctr"/>
            <a:r>
              <a:rPr lang="zh-CN" altLang="en-US" sz="1600" b="0" dirty="0">
                <a:solidFill>
                  <a:srgbClr val="FF0000"/>
                </a:solidFill>
                <a:latin typeface="Helvetica Neue"/>
              </a:rPr>
              <a:t>功能复杂</a:t>
            </a:r>
            <a:endParaRPr lang="zh-CN" altLang="en-US" sz="1600" dirty="0">
              <a:solidFill>
                <a:srgbClr val="FF0000"/>
              </a:solidFill>
            </a:endParaRPr>
          </a:p>
        </p:txBody>
      </p:sp>
      <p:sp>
        <p:nvSpPr>
          <p:cNvPr id="42" name="矩形 41">
            <a:extLst>
              <a:ext uri="{FF2B5EF4-FFF2-40B4-BE49-F238E27FC236}">
                <a16:creationId xmlns:a16="http://schemas.microsoft.com/office/drawing/2014/main" id="{9F2B349B-328E-4AA9-8449-076821F12225}"/>
              </a:ext>
            </a:extLst>
          </p:cNvPr>
          <p:cNvSpPr/>
          <p:nvPr/>
        </p:nvSpPr>
        <p:spPr>
          <a:xfrm>
            <a:off x="251519" y="4230769"/>
            <a:ext cx="1005403" cy="338554"/>
          </a:xfrm>
          <a:prstGeom prst="rect">
            <a:avLst/>
          </a:prstGeom>
          <a:solidFill>
            <a:schemeClr val="accent1">
              <a:lumMod val="40000"/>
              <a:lumOff val="60000"/>
            </a:schemeClr>
          </a:solidFill>
        </p:spPr>
        <p:txBody>
          <a:bodyPr wrap="none">
            <a:spAutoFit/>
          </a:bodyPr>
          <a:lstStyle/>
          <a:p>
            <a:pPr algn="ctr"/>
            <a:r>
              <a:rPr lang="zh-CN" altLang="en-US" sz="1600" b="0" dirty="0">
                <a:solidFill>
                  <a:srgbClr val="FF0000"/>
                </a:solidFill>
                <a:latin typeface="Helvetica Neue"/>
              </a:rPr>
              <a:t>分立器件</a:t>
            </a:r>
            <a:endParaRPr lang="zh-CN" altLang="en-US" sz="1600" dirty="0">
              <a:solidFill>
                <a:srgbClr val="FF0000"/>
              </a:solidFill>
            </a:endParaRPr>
          </a:p>
        </p:txBody>
      </p:sp>
      <p:sp>
        <p:nvSpPr>
          <p:cNvPr id="43" name="矩形 42">
            <a:extLst>
              <a:ext uri="{FF2B5EF4-FFF2-40B4-BE49-F238E27FC236}">
                <a16:creationId xmlns:a16="http://schemas.microsoft.com/office/drawing/2014/main" id="{3E6CEEB0-6D88-4FE3-97D0-3642C46CCEC4}"/>
              </a:ext>
            </a:extLst>
          </p:cNvPr>
          <p:cNvSpPr/>
          <p:nvPr/>
        </p:nvSpPr>
        <p:spPr>
          <a:xfrm>
            <a:off x="7414942" y="4230769"/>
            <a:ext cx="1005403" cy="338554"/>
          </a:xfrm>
          <a:prstGeom prst="rect">
            <a:avLst/>
          </a:prstGeom>
          <a:solidFill>
            <a:schemeClr val="accent1">
              <a:lumMod val="40000"/>
              <a:lumOff val="60000"/>
            </a:schemeClr>
          </a:solidFill>
        </p:spPr>
        <p:txBody>
          <a:bodyPr wrap="none">
            <a:spAutoFit/>
          </a:bodyPr>
          <a:lstStyle/>
          <a:p>
            <a:pPr algn="ctr"/>
            <a:r>
              <a:rPr lang="zh-CN" altLang="en-US" sz="1600" b="0" dirty="0">
                <a:solidFill>
                  <a:srgbClr val="FF0000"/>
                </a:solidFill>
                <a:latin typeface="Helvetica Neue"/>
              </a:rPr>
              <a:t>集成电路</a:t>
            </a:r>
            <a:endParaRPr lang="zh-CN" altLang="en-US" sz="1600" dirty="0">
              <a:solidFill>
                <a:srgbClr val="FF0000"/>
              </a:solidFill>
            </a:endParaRPr>
          </a:p>
        </p:txBody>
      </p:sp>
    </p:spTree>
    <p:extLst>
      <p:ext uri="{BB962C8B-B14F-4D97-AF65-F5344CB8AC3E}">
        <p14:creationId xmlns:p14="http://schemas.microsoft.com/office/powerpoint/2010/main" val="70870256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19348</TotalTime>
  <Words>5062</Words>
  <Application>Microsoft Office PowerPoint</Application>
  <PresentationFormat>全屏显示(4:3)</PresentationFormat>
  <Paragraphs>873</Paragraphs>
  <Slides>60</Slides>
  <Notes>49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76" baseType="lpstr">
      <vt:lpstr>-apple-system</vt:lpstr>
      <vt:lpstr>-apple-system-font</vt:lpstr>
      <vt:lpstr>Helvetica Neue</vt:lpstr>
      <vt:lpstr>system-ui</vt:lpstr>
      <vt:lpstr>等线</vt:lpstr>
      <vt:lpstr>仿宋_GB2312</vt:lpstr>
      <vt:lpstr>黑体</vt:lpstr>
      <vt:lpstr>宋体</vt:lpstr>
      <vt:lpstr>宋体</vt:lpstr>
      <vt:lpstr>微软雅黑</vt:lpstr>
      <vt:lpstr>Arial</vt:lpstr>
      <vt:lpstr>Calibri</vt:lpstr>
      <vt:lpstr>Times New Roman</vt:lpstr>
      <vt:lpstr>Wingdings</vt:lpstr>
      <vt:lpstr>Office 主题</vt:lpstr>
      <vt:lpstr>Visio</vt:lpstr>
      <vt:lpstr>工程概论III</vt:lpstr>
      <vt:lpstr>第三讲 集成电路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李卫帮</dc:creator>
  <cp:lastModifiedBy>Administrator</cp:lastModifiedBy>
  <cp:revision>1593</cp:revision>
  <dcterms:created xsi:type="dcterms:W3CDTF">2014-04-29T08:12:32Z</dcterms:created>
  <dcterms:modified xsi:type="dcterms:W3CDTF">2022-09-13T17:42:50Z</dcterms:modified>
</cp:coreProperties>
</file>